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7" r:id="rId2"/>
    <p:sldId id="288" r:id="rId3"/>
    <p:sldId id="259" r:id="rId4"/>
    <p:sldId id="278" r:id="rId5"/>
    <p:sldId id="281" r:id="rId6"/>
    <p:sldId id="260" r:id="rId7"/>
    <p:sldId id="261" r:id="rId8"/>
    <p:sldId id="262" r:id="rId9"/>
    <p:sldId id="263" r:id="rId10"/>
    <p:sldId id="280" r:id="rId11"/>
    <p:sldId id="285" r:id="rId12"/>
    <p:sldId id="266" r:id="rId13"/>
    <p:sldId id="286" r:id="rId14"/>
    <p:sldId id="268" r:id="rId15"/>
    <p:sldId id="269" r:id="rId16"/>
    <p:sldId id="271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5" autoAdjust="0"/>
  </p:normalViewPr>
  <p:slideViewPr>
    <p:cSldViewPr>
      <p:cViewPr>
        <p:scale>
          <a:sx n="107" d="100"/>
          <a:sy n="107" d="100"/>
        </p:scale>
        <p:origin x="-8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6" units="1/cm"/>
          <inkml:channelProperty channel="Y" name="resolution" value="26" units="1/cm"/>
        </inkml:channelProperties>
      </inkml:inkSource>
      <inkml:timestamp xml:id="ts0" timeString="2008-09-14T02:31:56.578"/>
    </inkml:context>
    <inkml:brush xml:id="br0">
      <inkml:brushProperty name="width" value="0.09701" units="cm"/>
      <inkml:brushProperty name="height" value="0.09701" units="cm"/>
      <inkml:brushProperty name="color" value="#00FF00"/>
      <inkml:brushProperty name="fitToCurv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6" units="1/cm"/>
          <inkml:channelProperty channel="Y" name="resolution" value="26" units="1/cm"/>
        </inkml:channelProperties>
      </inkml:inkSource>
      <inkml:timestamp xml:id="ts0" timeString="2008-09-14T02:31:56.578"/>
    </inkml:context>
    <inkml:brush xml:id="br0">
      <inkml:brushProperty name="width" value="0.09701" units="cm"/>
      <inkml:brushProperty name="height" value="0.09701" units="cm"/>
      <inkml:brushProperty name="color" value="#00FF00"/>
      <inkml:brushProperty name="fitToCurv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7D2A1-3668-4D3D-9E7C-69938BD8E8F9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F5465-E767-40BE-9F5A-28943BB9C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0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F5465-E767-40BE-9F5A-28943BB9CA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8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195E-BD47-4230-A75E-682266A4F80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9660-0491-4316-A938-CB8E5076E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2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195E-BD47-4230-A75E-682266A4F80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9660-0491-4316-A938-CB8E5076E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195E-BD47-4230-A75E-682266A4F80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9660-0491-4316-A938-CB8E5076E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21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46B51-1FDD-41BE-96D6-3B7486420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88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195E-BD47-4230-A75E-682266A4F80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9660-0491-4316-A938-CB8E5076E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195E-BD47-4230-A75E-682266A4F80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9660-0491-4316-A938-CB8E5076E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2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195E-BD47-4230-A75E-682266A4F80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9660-0491-4316-A938-CB8E5076E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82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195E-BD47-4230-A75E-682266A4F80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9660-0491-4316-A938-CB8E5076E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2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195E-BD47-4230-A75E-682266A4F80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9660-0491-4316-A938-CB8E5076E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26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195E-BD47-4230-A75E-682266A4F80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9660-0491-4316-A938-CB8E5076E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8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195E-BD47-4230-A75E-682266A4F80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9660-0491-4316-A938-CB8E5076E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16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195E-BD47-4230-A75E-682266A4F80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9660-0491-4316-A938-CB8E5076E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7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D195E-BD47-4230-A75E-682266A4F80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69660-0491-4316-A938-CB8E5076E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../clipboard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8.emf"/><Relationship Id="rId5" Type="http://schemas.openxmlformats.org/officeDocument/2006/relationships/customXml" Target="../ink/ink2.xml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vietbao.vn/images/vn75/bong-da/75108057-6401972_7_3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2"/>
          <p:cNvSpPr txBox="1">
            <a:spLocks noChangeArrowheads="1"/>
          </p:cNvSpPr>
          <p:nvPr/>
        </p:nvSpPr>
        <p:spPr bwMode="auto">
          <a:xfrm>
            <a:off x="0" y="1524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051" name="Text Box 13"/>
          <p:cNvSpPr txBox="1">
            <a:spLocks noChangeArrowheads="1"/>
          </p:cNvSpPr>
          <p:nvPr/>
        </p:nvSpPr>
        <p:spPr bwMode="auto">
          <a:xfrm>
            <a:off x="1447800" y="304800"/>
            <a:ext cx="739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TRƯỜNG TIỂU HỌC MINH THÀNH</a:t>
            </a:r>
          </a:p>
        </p:txBody>
      </p:sp>
      <p:sp>
        <p:nvSpPr>
          <p:cNvPr id="2052" name="WordArt 14"/>
          <p:cNvSpPr>
            <a:spLocks noChangeArrowheads="1" noChangeShapeType="1" noTextEdit="1"/>
          </p:cNvSpPr>
          <p:nvPr/>
        </p:nvSpPr>
        <p:spPr bwMode="auto">
          <a:xfrm>
            <a:off x="1981200" y="2481263"/>
            <a:ext cx="5619750" cy="11763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LUYỆN TỪ VÀ CÂU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53" name="WordArt 15"/>
          <p:cNvSpPr>
            <a:spLocks noChangeArrowheads="1" noChangeShapeType="1" noTextEdit="1"/>
          </p:cNvSpPr>
          <p:nvPr/>
        </p:nvSpPr>
        <p:spPr bwMode="auto">
          <a:xfrm>
            <a:off x="3505200" y="3429000"/>
            <a:ext cx="277177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LỚP 5</a:t>
            </a:r>
          </a:p>
        </p:txBody>
      </p:sp>
      <p:sp>
        <p:nvSpPr>
          <p:cNvPr id="2054" name="Text Box 16"/>
          <p:cNvSpPr txBox="1">
            <a:spLocks noChangeArrowheads="1"/>
          </p:cNvSpPr>
          <p:nvPr/>
        </p:nvSpPr>
        <p:spPr bwMode="auto">
          <a:xfrm>
            <a:off x="228600" y="5400675"/>
            <a:ext cx="7924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NGƯỜI THỰC HIỆN:   PHẠM THỊ HUỆ</a:t>
            </a:r>
          </a:p>
        </p:txBody>
      </p:sp>
      <p:pic>
        <p:nvPicPr>
          <p:cNvPr id="2055" name="Picture 271" descr="b36"/>
          <p:cNvPicPr>
            <a:picLocks noChangeAspect="1" noChangeArrowheads="1" noCrop="1"/>
          </p:cNvPicPr>
          <p:nvPr/>
        </p:nvPicPr>
        <p:blipFill>
          <a:blip r:embed="rId2">
            <a:lum brigh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7653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71" descr="b36"/>
          <p:cNvPicPr>
            <a:picLocks noChangeAspect="1" noChangeArrowheads="1" noCrop="1"/>
          </p:cNvPicPr>
          <p:nvPr/>
        </p:nvPicPr>
        <p:blipFill>
          <a:blip r:embed="rId2">
            <a:lum brigh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80300" y="4724400"/>
            <a:ext cx="17399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Line 19"/>
          <p:cNvSpPr>
            <a:spLocks noChangeShapeType="1"/>
          </p:cNvSpPr>
          <p:nvPr/>
        </p:nvSpPr>
        <p:spPr bwMode="auto">
          <a:xfrm>
            <a:off x="2590800" y="1162050"/>
            <a:ext cx="1143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" name="Line 20"/>
          <p:cNvSpPr>
            <a:spLocks noChangeShapeType="1"/>
          </p:cNvSpPr>
          <p:nvPr/>
        </p:nvSpPr>
        <p:spPr bwMode="auto">
          <a:xfrm>
            <a:off x="5562600" y="1162050"/>
            <a:ext cx="1143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" name="AutoShape 21"/>
          <p:cNvSpPr>
            <a:spLocks noChangeArrowheads="1"/>
          </p:cNvSpPr>
          <p:nvPr/>
        </p:nvSpPr>
        <p:spPr bwMode="auto">
          <a:xfrm>
            <a:off x="3886200" y="990600"/>
            <a:ext cx="381000" cy="30480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AutoShape 22"/>
          <p:cNvSpPr>
            <a:spLocks noChangeArrowheads="1"/>
          </p:cNvSpPr>
          <p:nvPr/>
        </p:nvSpPr>
        <p:spPr bwMode="auto">
          <a:xfrm>
            <a:off x="4419600" y="1009650"/>
            <a:ext cx="381000" cy="30480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AutoShape 23"/>
          <p:cNvSpPr>
            <a:spLocks noChangeArrowheads="1"/>
          </p:cNvSpPr>
          <p:nvPr/>
        </p:nvSpPr>
        <p:spPr bwMode="auto">
          <a:xfrm>
            <a:off x="4972050" y="990600"/>
            <a:ext cx="381000" cy="30480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6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22313" y="2035175"/>
            <a:ext cx="8081962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của các từ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đậm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trong khổ thơ sau có gì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 nghĩa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của chúng ở bài tập 1?</a:t>
            </a:r>
          </a:p>
          <a:p>
            <a:pPr lvl="3" eaLnBrk="1" hangingPunct="1"/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của chiếc cào</a:t>
            </a:r>
          </a:p>
          <a:p>
            <a:pPr lvl="3"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Làm sao nhai được?</a:t>
            </a:r>
          </a:p>
          <a:p>
            <a:pPr lvl="3" eaLnBrk="1" hangingPunct="1"/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thuyền rẽ nước</a:t>
            </a:r>
          </a:p>
          <a:p>
            <a:pPr lvl="3"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Thì ngửi cái gì?</a:t>
            </a:r>
          </a:p>
          <a:p>
            <a:pPr lvl="3"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Cái ấm không nghe</a:t>
            </a:r>
          </a:p>
          <a:p>
            <a:pPr lvl="3"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lại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mọc?...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3"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Quang Huy</a:t>
            </a:r>
          </a:p>
        </p:txBody>
      </p:sp>
    </p:spTree>
    <p:extLst>
      <p:ext uri="{BB962C8B-B14F-4D97-AF65-F5344CB8AC3E}">
        <p14:creationId xmlns:p14="http://schemas.microsoft.com/office/powerpoint/2010/main" val="2211234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3735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28600" y="1371600"/>
            <a:ext cx="8469313" cy="206210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Từ nhiều nghĩa là từ có một nghĩa gốc và một hay một số nghĩa chuyển. Các nghĩa của từ nhiều nghĩa bao giờ cũng có mối liên hệ với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nhau.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spcBef>
                <a:spcPct val="50000"/>
              </a:spcBef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858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-19975" y="914400"/>
            <a:ext cx="8821738" cy="4217987"/>
          </a:xfrm>
          <a:solidFill>
            <a:schemeClr val="bg1"/>
          </a:solidFill>
        </p:spPr>
        <p:txBody>
          <a:bodyPr rtlCol="0">
            <a:normAutofit fontScale="92500" lnSpcReduction="10000"/>
          </a:bodyPr>
          <a:lstStyle/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 smtClean="0"/>
              <a:t>                     </a:t>
            </a:r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: Trong những câu nào, các từ 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mắt,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mang 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 gốc 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và trong những câu nào, chúng mang 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 chuyển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to. 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              -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 b)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kiềng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              -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 c) 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ngoẹo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              -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5075" y="6115050"/>
              <a:ext cx="1588" cy="1588"/>
            </p14:xfrm>
          </p:contentPart>
        </mc:Choice>
        <mc:Fallback xmlns="">
          <p:pic>
            <p:nvPicPr>
              <p:cNvPr id="102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7263" y="6037238"/>
                <a:ext cx="157212" cy="15721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1193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-76200" y="496888"/>
            <a:ext cx="9144000" cy="510540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</a:t>
            </a:r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a)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Đôi mắt của bé mở to.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Quả na mở mắt.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b)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 	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Lòng ta vẫn vững như kiềng ba chân.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Bé đau chân. </a:t>
            </a:r>
          </a:p>
          <a:p>
            <a:pPr marL="990600" lvl="1" indent="-5334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c)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Khi viết, em đừng ngoẹo đầu.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Nước suối đầu nguồn rất trong. 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733604" y="3962400"/>
            <a:ext cx="1741182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nghĩa gốc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636543" y="1219200"/>
            <a:ext cx="1741182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8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705600" y="3038629"/>
            <a:ext cx="1741182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nghĩa gốc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632575" y="2667000"/>
            <a:ext cx="2106667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nghĩa chuyển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477794" y="4439128"/>
            <a:ext cx="2106667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nghĩa chuyển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6477794" y="1674180"/>
            <a:ext cx="2106667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nghĩa chuyển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6934200" y="609600"/>
            <a:ext cx="1368425" cy="4619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/>
              <a:t>áp</a:t>
            </a:r>
            <a:r>
              <a:rPr lang="en-US" sz="2000" b="1" dirty="0"/>
              <a:t> </a:t>
            </a:r>
            <a:r>
              <a:rPr lang="en-US" sz="2000" b="1" dirty="0" err="1"/>
              <a:t>án</a:t>
            </a:r>
            <a:endParaRPr lang="en-US" sz="2000" b="1" dirty="0"/>
          </a:p>
        </p:txBody>
      </p:sp>
      <p:sp>
        <p:nvSpPr>
          <p:cNvPr id="2060" name="Line 14"/>
          <p:cNvSpPr>
            <a:spLocks noChangeShapeType="1"/>
          </p:cNvSpPr>
          <p:nvPr/>
        </p:nvSpPr>
        <p:spPr bwMode="auto">
          <a:xfrm>
            <a:off x="6324600" y="708179"/>
            <a:ext cx="0" cy="51371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5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5075" y="6115050"/>
              <a:ext cx="1588" cy="1588"/>
            </p14:xfrm>
          </p:contentPart>
        </mc:Choice>
        <mc:Fallback xmlns="">
          <p:pic>
            <p:nvPicPr>
              <p:cNvPr id="205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7263" y="6037238"/>
                <a:ext cx="157212" cy="15721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426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nimBg="1"/>
      <p:bldP spid="20485" grpId="0"/>
      <p:bldP spid="20486" grpId="0"/>
      <p:bldP spid="20487" grpId="0"/>
      <p:bldP spid="20488" grpId="0"/>
      <p:bldP spid="20489" grpId="0"/>
      <p:bldP spid="204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412750" y="533400"/>
            <a:ext cx="86137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Các từ chỉ bộ phận cơ thể người và động vật thường là từ nhiều nghĩa. Hãy tìm một số ví dụ về sự chuyển nghĩa của những từ sau: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lưỡi, miệng, cổ,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tay,</a:t>
            </a:r>
            <a:r>
              <a:rPr lang="en-US" sz="2800" i="1" dirty="0" smtClean="0">
                <a:solidFill>
                  <a:srgbClr val="D12F5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lưng.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" y="2209800"/>
            <a:ext cx="82740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lưỡi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lưỡi liềm, lưỡi hái, lưỡi dao, lưỡi cày, lưỡi búa,..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6947" y="3200400"/>
            <a:ext cx="8245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miệng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miệng bát, miệng hũ, miệng bình, miệng hố,…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2750" y="3962400"/>
            <a:ext cx="7934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cổ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cổ chai, cổ lọ, cổ bình, cổ áo, cổ tay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1488" y="4743921"/>
            <a:ext cx="82883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tay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tay áo, tay ghế, tay quay, tay tre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2750" y="5486400"/>
            <a:ext cx="84502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lưng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lưng ghế, lưng đồi, lưng núi, lưng trời, lưng đê,..</a:t>
            </a:r>
          </a:p>
        </p:txBody>
      </p:sp>
    </p:spTree>
    <p:extLst>
      <p:ext uri="{BB962C8B-B14F-4D97-AF65-F5344CB8AC3E}">
        <p14:creationId xmlns:p14="http://schemas.microsoft.com/office/powerpoint/2010/main" val="2907041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8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9863" y="1828800"/>
            <a:ext cx="3335337" cy="3886200"/>
            <a:chOff x="107" y="192"/>
            <a:chExt cx="2101" cy="4197"/>
          </a:xfrm>
        </p:grpSpPr>
        <p:pic>
          <p:nvPicPr>
            <p:cNvPr id="16398" name="Picture 3" descr="Cau thu Anh va nhung chan thuong ban chan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96" r="26170"/>
            <a:stretch>
              <a:fillRect/>
            </a:stretch>
          </p:blipFill>
          <p:spPr bwMode="auto">
            <a:xfrm>
              <a:off x="107" y="192"/>
              <a:ext cx="2101" cy="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9" name="Text Box 4"/>
            <p:cNvSpPr txBox="1">
              <a:spLocks noChangeArrowheads="1"/>
            </p:cNvSpPr>
            <p:nvPr/>
          </p:nvSpPr>
          <p:spPr bwMode="auto">
            <a:xfrm>
              <a:off x="192" y="3860"/>
              <a:ext cx="1968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800" b="1">
                  <a:solidFill>
                    <a:schemeClr val="tx2"/>
                  </a:solidFill>
                </a:rPr>
                <a:t>Đôi </a:t>
              </a:r>
              <a:r>
                <a:rPr lang="en-US" sz="2800" b="1" u="sng">
                  <a:solidFill>
                    <a:srgbClr val="D12F5D"/>
                  </a:solidFill>
                </a:rPr>
                <a:t>chân</a:t>
              </a:r>
              <a:r>
                <a:rPr lang="en-US" sz="2800" b="1">
                  <a:solidFill>
                    <a:schemeClr val="tx2"/>
                  </a:solidFill>
                </a:rPr>
                <a:t> cầu thủ</a:t>
              </a:r>
            </a:p>
          </p:txBody>
        </p:sp>
        <p:sp>
          <p:nvSpPr>
            <p:cNvPr id="16400" name="AutoShape 5"/>
            <p:cNvSpPr>
              <a:spLocks noChangeArrowheads="1"/>
            </p:cNvSpPr>
            <p:nvPr/>
          </p:nvSpPr>
          <p:spPr bwMode="auto">
            <a:xfrm>
              <a:off x="528" y="3456"/>
              <a:ext cx="576" cy="511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>
                <a:solidFill>
                  <a:srgbClr val="EA652A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733800" y="1770063"/>
            <a:ext cx="5257800" cy="4032250"/>
            <a:chOff x="2352" y="192"/>
            <a:chExt cx="3312" cy="4292"/>
          </a:xfrm>
        </p:grpSpPr>
        <p:pic>
          <p:nvPicPr>
            <p:cNvPr id="1639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192"/>
              <a:ext cx="3312" cy="3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6" name="Text Box 8"/>
            <p:cNvSpPr txBox="1">
              <a:spLocks noChangeArrowheads="1"/>
            </p:cNvSpPr>
            <p:nvPr/>
          </p:nvSpPr>
          <p:spPr bwMode="auto">
            <a:xfrm>
              <a:off x="3552" y="3969"/>
              <a:ext cx="1152" cy="515"/>
            </a:xfrm>
            <a:prstGeom prst="rect">
              <a:avLst/>
            </a:prstGeom>
            <a:solidFill>
              <a:srgbClr val="FDE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800" b="1" u="sng">
                  <a:solidFill>
                    <a:srgbClr val="FF00FF"/>
                  </a:solidFill>
                </a:rPr>
                <a:t>Chân</a:t>
              </a:r>
              <a:r>
                <a:rPr lang="en-US" sz="2800" b="1"/>
                <a:t> núi</a:t>
              </a:r>
            </a:p>
          </p:txBody>
        </p:sp>
        <p:sp>
          <p:nvSpPr>
            <p:cNvPr id="16397" name="AutoShape 9"/>
            <p:cNvSpPr>
              <a:spLocks noChangeArrowheads="1"/>
            </p:cNvSpPr>
            <p:nvPr/>
          </p:nvSpPr>
          <p:spPr bwMode="auto">
            <a:xfrm>
              <a:off x="3888" y="2400"/>
              <a:ext cx="288" cy="1344"/>
            </a:xfrm>
            <a:prstGeom prst="upArrow">
              <a:avLst>
                <a:gd name="adj1" fmla="val 50000"/>
                <a:gd name="adj2" fmla="val 116667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2088" y="928688"/>
            <a:ext cx="87312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Từ 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nào mang nghĩa gốc, từ 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nào mang nghĩa chuyển?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1592263" y="5648325"/>
            <a:ext cx="280987" cy="442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42913" y="6164263"/>
            <a:ext cx="2492375" cy="523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endParaRPr lang="en-US" sz="28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386513" y="5795963"/>
            <a:ext cx="234950" cy="368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634038" y="6208713"/>
            <a:ext cx="2271712" cy="523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endParaRPr lang="en-US" sz="28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9025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-7448550" y="6278563"/>
            <a:ext cx="15449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sz="3200">
              <a:latin typeface=".VnAristote" pitchFamily="34" charset="0"/>
            </a:endParaRPr>
          </a:p>
        </p:txBody>
      </p:sp>
      <p:pic>
        <p:nvPicPr>
          <p:cNvPr id="19459" name="Picture 3" descr="00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400800"/>
          </a:xfrm>
          <a:noFill/>
        </p:spPr>
      </p:pic>
      <p:pic>
        <p:nvPicPr>
          <p:cNvPr id="19460" name="Picture 4" descr="16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4062">
            <a:off x="4267200" y="2209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0" y="6278563"/>
            <a:ext cx="36271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>
                <a:solidFill>
                  <a:srgbClr val="000099"/>
                </a:solidFill>
              </a:rPr>
              <a:t>Chúc các em học sinh chăm ngoan và học giỏi.</a:t>
            </a:r>
            <a:r>
              <a:rPr lang="en-US" sz="3200">
                <a:solidFill>
                  <a:srgbClr val="000099"/>
                </a:solidFill>
                <a:latin typeface=".VnTime" pitchFamily="34" charset="0"/>
              </a:rPr>
              <a:t> </a:t>
            </a:r>
            <a:endParaRPr lang="en-US" sz="3200">
              <a:solidFill>
                <a:srgbClr val="000099"/>
              </a:solidFill>
              <a:latin typeface=".VnAristote" pitchFamily="34" charset="0"/>
            </a:endParaRPr>
          </a:p>
        </p:txBody>
      </p:sp>
      <p:sp>
        <p:nvSpPr>
          <p:cNvPr id="19463" name="WordArt 5"/>
          <p:cNvSpPr>
            <a:spLocks noChangeArrowheads="1" noChangeShapeType="1" noTextEdit="1"/>
          </p:cNvSpPr>
          <p:nvPr/>
        </p:nvSpPr>
        <p:spPr bwMode="auto">
          <a:xfrm>
            <a:off x="381000" y="501650"/>
            <a:ext cx="8129588" cy="9505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1224932"/>
              </a:avLst>
            </a:prstTxWarp>
          </a:bodyPr>
          <a:lstStyle/>
          <a:p>
            <a:r>
              <a:rPr lang="en-US" sz="40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XIN CHÀO TẠM BiỆT QUÝ THẦY CÔ</a:t>
            </a:r>
          </a:p>
        </p:txBody>
      </p:sp>
    </p:spTree>
    <p:extLst>
      <p:ext uri="{BB962C8B-B14F-4D97-AF65-F5344CB8AC3E}">
        <p14:creationId xmlns:p14="http://schemas.microsoft.com/office/powerpoint/2010/main" val="7375967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8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82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58800" y="1225838"/>
            <a:ext cx="450850" cy="584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DE6DF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114800" y="1225838"/>
            <a:ext cx="430213" cy="5222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FDE6DF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7325" y="1919576"/>
            <a:ext cx="10414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Răng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25257" y="1883198"/>
            <a:ext cx="7123112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Bộ phận ở hai bên đầu người và động vật, dùng để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nghe.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9047" y="3032902"/>
            <a:ext cx="1029677" cy="523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Mũi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25257" y="2962564"/>
            <a:ext cx="7123112" cy="8302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9047" y="4140669"/>
            <a:ext cx="1029678" cy="523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Tai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03698" y="3987476"/>
            <a:ext cx="7048500" cy="8302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31812" y="762000"/>
            <a:ext cx="7596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. Tìm nghĩa ở cột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thích hợp với mỗi từ ở cột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Line 115"/>
          <p:cNvSpPr>
            <a:spLocks noChangeShapeType="1"/>
          </p:cNvSpPr>
          <p:nvPr/>
        </p:nvSpPr>
        <p:spPr bwMode="auto">
          <a:xfrm>
            <a:off x="1981200" y="1179024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115"/>
          <p:cNvSpPr>
            <a:spLocks noChangeShapeType="1"/>
          </p:cNvSpPr>
          <p:nvPr/>
        </p:nvSpPr>
        <p:spPr bwMode="auto">
          <a:xfrm>
            <a:off x="3784422" y="1160619"/>
            <a:ext cx="1143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115"/>
          <p:cNvSpPr>
            <a:spLocks noChangeShapeType="1"/>
          </p:cNvSpPr>
          <p:nvPr/>
        </p:nvSpPr>
        <p:spPr bwMode="auto">
          <a:xfrm>
            <a:off x="6145213" y="1160619"/>
            <a:ext cx="3429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81000" y="1006848"/>
            <a:ext cx="716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/>
              <a:t>       1/ T×m </a:t>
            </a:r>
            <a:r>
              <a:rPr lang="en-US" b="1" dirty="0"/>
              <a:t>nghÜa ë cét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dirty="0"/>
              <a:t> thÝch hîp víi mçi tõ ë cét </a:t>
            </a:r>
            <a:r>
              <a:rPr lang="en-US" b="1" dirty="0" smtClean="0">
                <a:solidFill>
                  <a:srgbClr val="FF0000"/>
                </a:solidFill>
              </a:rPr>
              <a:t>B</a:t>
            </a:r>
            <a:r>
              <a:rPr lang="en-US" b="1" dirty="0" smtClean="0"/>
              <a:t>:</a:t>
            </a:r>
            <a:endParaRPr lang="en-US" b="1" dirty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42887" y="1609087"/>
            <a:ext cx="7204075" cy="838200"/>
            <a:chOff x="297" y="1479"/>
            <a:chExt cx="4538" cy="528"/>
          </a:xfrm>
        </p:grpSpPr>
        <p:sp>
          <p:nvSpPr>
            <p:cNvPr id="3089" name="Text Box 9"/>
            <p:cNvSpPr txBox="1">
              <a:spLocks noChangeArrowheads="1"/>
            </p:cNvSpPr>
            <p:nvPr/>
          </p:nvSpPr>
          <p:spPr bwMode="auto">
            <a:xfrm>
              <a:off x="323" y="1484"/>
              <a:ext cx="451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r>
                <a:rPr lang="en-US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Răng:</a:t>
              </a:r>
              <a:r>
                <a:rPr lang="en-US" b="1" smtClean="0">
                  <a:solidFill>
                    <a:srgbClr val="0070C0"/>
                  </a:solidFill>
                </a:rPr>
                <a:t> </a:t>
              </a:r>
              <a:r>
                <a:rPr lang="en-US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Phần xương cứng, màu trắng, mọc trên hàm, dùng để cắn, giữ và nhai thức ăn.</a:t>
              </a:r>
              <a:endPara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AutoShape 12"/>
            <p:cNvSpPr>
              <a:spLocks noChangeArrowheads="1"/>
            </p:cNvSpPr>
            <p:nvPr/>
          </p:nvSpPr>
          <p:spPr bwMode="auto">
            <a:xfrm>
              <a:off x="297" y="1479"/>
              <a:ext cx="4416" cy="528"/>
            </a:xfrm>
            <a:prstGeom prst="wedgeRoundRectCallout">
              <a:avLst>
                <a:gd name="adj1" fmla="val 53532"/>
                <a:gd name="adj2" fmla="val 82199"/>
                <a:gd name="adj3" fmla="val 16667"/>
              </a:avLst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42886" y="2870573"/>
            <a:ext cx="7318375" cy="844550"/>
            <a:chOff x="260" y="2465"/>
            <a:chExt cx="4656" cy="532"/>
          </a:xfrm>
        </p:grpSpPr>
        <p:sp>
          <p:nvSpPr>
            <p:cNvPr id="3087" name="Text Box 10"/>
            <p:cNvSpPr txBox="1">
              <a:spLocks noChangeArrowheads="1"/>
            </p:cNvSpPr>
            <p:nvPr/>
          </p:nvSpPr>
          <p:spPr bwMode="auto">
            <a:xfrm>
              <a:off x="260" y="2474"/>
              <a:ext cx="465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r>
                <a:rPr lang="en-US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Mũi:</a:t>
              </a:r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Bộ </a:t>
              </a:r>
              <a:r>
                <a:rPr lang="en-US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phận nhô lên ở giữa mặt người hoặc động vật có </a:t>
              </a:r>
              <a:r>
                <a:rPr lang="en-US" b="1" i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ương sống, dùng để thở và ngửi.</a:t>
              </a:r>
              <a:endPara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8" name="AutoShape 13"/>
            <p:cNvSpPr>
              <a:spLocks noChangeArrowheads="1"/>
            </p:cNvSpPr>
            <p:nvPr/>
          </p:nvSpPr>
          <p:spPr bwMode="auto">
            <a:xfrm>
              <a:off x="260" y="2465"/>
              <a:ext cx="4512" cy="528"/>
            </a:xfrm>
            <a:prstGeom prst="wedgeRoundRectCallout">
              <a:avLst>
                <a:gd name="adj1" fmla="val 54574"/>
                <a:gd name="adj2" fmla="val 80301"/>
                <a:gd name="adj3" fmla="val 16667"/>
              </a:avLst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69862" y="4207248"/>
            <a:ext cx="7862888" cy="1495425"/>
            <a:chOff x="146" y="3360"/>
            <a:chExt cx="4953" cy="942"/>
          </a:xfrm>
        </p:grpSpPr>
        <p:sp>
          <p:nvSpPr>
            <p:cNvPr id="3085" name="Text Box 11"/>
            <p:cNvSpPr txBox="1">
              <a:spLocks noChangeArrowheads="1"/>
            </p:cNvSpPr>
            <p:nvPr/>
          </p:nvSpPr>
          <p:spPr bwMode="auto">
            <a:xfrm>
              <a:off x="146" y="3430"/>
              <a:ext cx="4953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defRPr/>
              </a:pPr>
              <a:r>
                <a:rPr lang="en-US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Tai:</a:t>
              </a:r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Bộ phận ở hai bên đầu người và động vật, dùng </a:t>
              </a:r>
              <a:endPara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en-US" b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để nghe.</a:t>
              </a:r>
              <a:endPara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218" y="3360"/>
              <a:ext cx="4440" cy="576"/>
            </a:xfrm>
            <a:prstGeom prst="wedgeRoundRectCallout">
              <a:avLst>
                <a:gd name="adj1" fmla="val 51440"/>
                <a:gd name="adj2" fmla="val 100523"/>
                <a:gd name="adj3" fmla="val 16667"/>
              </a:avLst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</p:grpSp>
      <p:pic>
        <p:nvPicPr>
          <p:cNvPr id="3090" name="Picture 18" descr="Copy of Thuc hanh Danh rang va rua 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617025"/>
            <a:ext cx="15525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9" descr="Copy of SANY01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38" y="3064248"/>
            <a:ext cx="1263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0" descr="Copy of SANY01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62" y="4664448"/>
            <a:ext cx="1468926" cy="125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ine 115"/>
          <p:cNvSpPr>
            <a:spLocks noChangeShapeType="1"/>
          </p:cNvSpPr>
          <p:nvPr/>
        </p:nvSpPr>
        <p:spPr bwMode="auto">
          <a:xfrm>
            <a:off x="1858108" y="1387848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Line 115"/>
          <p:cNvSpPr>
            <a:spLocks noChangeShapeType="1"/>
          </p:cNvSpPr>
          <p:nvPr/>
        </p:nvSpPr>
        <p:spPr bwMode="auto">
          <a:xfrm>
            <a:off x="3788904" y="1385484"/>
            <a:ext cx="1087896" cy="236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Line 115"/>
          <p:cNvSpPr>
            <a:spLocks noChangeShapeType="1"/>
          </p:cNvSpPr>
          <p:nvPr/>
        </p:nvSpPr>
        <p:spPr bwMode="auto">
          <a:xfrm>
            <a:off x="6038497" y="1387848"/>
            <a:ext cx="319689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3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58800" y="1336114"/>
            <a:ext cx="450850" cy="584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DE6DF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114800" y="1336114"/>
            <a:ext cx="430213" cy="52228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FDE6DF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87338" y="4873064"/>
            <a:ext cx="8856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Các nghĩa vừa xác định cho các từ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mũi,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tai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gọi là gì?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7325" y="2029852"/>
            <a:ext cx="10414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Răng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03194" y="2029852"/>
            <a:ext cx="7301779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7325" y="2766452"/>
            <a:ext cx="1041400" cy="523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Mũi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9614" y="2699460"/>
            <a:ext cx="7319364" cy="8302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7325" y="3725112"/>
            <a:ext cx="1041400" cy="523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Tai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85609" y="3725112"/>
            <a:ext cx="7319364" cy="8302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112345" y="2328149"/>
            <a:ext cx="647269" cy="5874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112344" y="3208810"/>
            <a:ext cx="690849" cy="6667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9" idx="1"/>
          </p:cNvCxnSpPr>
          <p:nvPr/>
        </p:nvCxnSpPr>
        <p:spPr>
          <a:xfrm flipV="1">
            <a:off x="1112345" y="2260685"/>
            <a:ext cx="690849" cy="14641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31812" y="872276"/>
            <a:ext cx="7596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Tìm nghĩa ở cột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thích hợp với mỗi từ ở cột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7" name="Line 115"/>
          <p:cNvSpPr>
            <a:spLocks noChangeShapeType="1"/>
          </p:cNvSpPr>
          <p:nvPr/>
        </p:nvSpPr>
        <p:spPr bwMode="auto">
          <a:xfrm>
            <a:off x="1981200" y="12893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Line 115"/>
          <p:cNvSpPr>
            <a:spLocks noChangeShapeType="1"/>
          </p:cNvSpPr>
          <p:nvPr/>
        </p:nvSpPr>
        <p:spPr bwMode="auto">
          <a:xfrm>
            <a:off x="3850554" y="1289300"/>
            <a:ext cx="102624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Line 115"/>
          <p:cNvSpPr>
            <a:spLocks noChangeShapeType="1"/>
          </p:cNvSpPr>
          <p:nvPr/>
        </p:nvSpPr>
        <p:spPr bwMode="auto">
          <a:xfrm>
            <a:off x="6086768" y="1258762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5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400" y="685800"/>
            <a:ext cx="8081962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của các từ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đậm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trong khổ thơ sau có gì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 nghĩa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của chúng ở bài tập 1?</a:t>
            </a:r>
          </a:p>
          <a:p>
            <a:pPr lvl="3" eaLnBrk="1" hangingPunct="1"/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của chiếc cào</a:t>
            </a:r>
          </a:p>
          <a:p>
            <a:pPr lvl="3" eaLnBrk="1" hangingPunct="1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 sao nhai được?</a:t>
            </a:r>
          </a:p>
          <a:p>
            <a:pPr lvl="3" eaLnBrk="1" hangingPunct="1"/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thuyền rẽ nước</a:t>
            </a:r>
          </a:p>
          <a:p>
            <a:pPr lvl="3" eaLnBrk="1" hangingPunct="1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 ngửi cái gì?</a:t>
            </a:r>
          </a:p>
          <a:p>
            <a:pPr lvl="3" eaLnBrk="1" hangingPunct="1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 ấm không nghe</a:t>
            </a:r>
          </a:p>
          <a:p>
            <a:pPr lvl="3" eaLnBrk="1" hangingPunct="1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lại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mọc?...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3" eaLnBrk="1" hangingPunct="1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Quang Huy</a:t>
            </a:r>
          </a:p>
        </p:txBody>
      </p:sp>
    </p:spTree>
    <p:extLst>
      <p:ext uri="{BB962C8B-B14F-4D97-AF65-F5344CB8AC3E}">
        <p14:creationId xmlns:p14="http://schemas.microsoft.com/office/powerpoint/2010/main" val="485730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a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1998"/>
            <a:ext cx="6492875" cy="4919663"/>
          </a:xfrm>
          <a:prstGeom prst="rect">
            <a:avLst/>
          </a:prstGeom>
          <a:solidFill>
            <a:srgbClr val="B28FFF"/>
          </a:solidFill>
          <a:ln w="9525">
            <a:solidFill>
              <a:srgbClr val="4000D0"/>
            </a:solidFill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182938" y="6180138"/>
            <a:ext cx="2555875" cy="4572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/>
              <a:t>Răng chiếc cào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H="1" flipV="1">
            <a:off x="3056304" y="5537444"/>
            <a:ext cx="1411288" cy="700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4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huyen%20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" t="15741" b="9259"/>
          <a:stretch>
            <a:fillRect/>
          </a:stretch>
        </p:blipFill>
        <p:spPr bwMode="auto">
          <a:xfrm>
            <a:off x="2611438" y="339725"/>
            <a:ext cx="638016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Imag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01" r="30258" b="273"/>
          <a:stretch>
            <a:fillRect/>
          </a:stretch>
        </p:blipFill>
        <p:spPr bwMode="auto">
          <a:xfrm>
            <a:off x="3984625" y="3603625"/>
            <a:ext cx="5006975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90525" y="1882775"/>
            <a:ext cx="17748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/>
              <a:t>Mũi thuyền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V="1">
            <a:off x="1841501" y="2338387"/>
            <a:ext cx="769938" cy="714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1816101" y="2352675"/>
            <a:ext cx="6108700" cy="1600200"/>
          </a:xfrm>
          <a:prstGeom prst="line">
            <a:avLst/>
          </a:prstGeom>
          <a:noFill/>
          <a:ln w="38100">
            <a:solidFill>
              <a:srgbClr val="EA652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26" descr="Thuy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3952875"/>
            <a:ext cx="3419475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 flipH="1">
            <a:off x="457199" y="2310850"/>
            <a:ext cx="1384301" cy="3511550"/>
          </a:xfrm>
          <a:prstGeom prst="line">
            <a:avLst/>
          </a:prstGeom>
          <a:noFill/>
          <a:ln w="38100">
            <a:solidFill>
              <a:srgbClr val="EA652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5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914400" y="381000"/>
            <a:ext cx="7391400" cy="5961856"/>
            <a:chOff x="1106" y="195"/>
            <a:chExt cx="3662" cy="3863"/>
          </a:xfrm>
        </p:grpSpPr>
        <p:sp>
          <p:nvSpPr>
            <p:cNvPr id="10243" name="AutoShape 3" descr="tea_server"/>
            <p:cNvSpPr>
              <a:spLocks noChangeAspect="1" noChangeArrowheads="1"/>
            </p:cNvSpPr>
            <p:nvPr/>
          </p:nvSpPr>
          <p:spPr bwMode="auto">
            <a:xfrm>
              <a:off x="2784" y="2064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4" name="AutoShape 4" descr="tea_server"/>
            <p:cNvSpPr>
              <a:spLocks noChangeAspect="1" noChangeArrowheads="1"/>
            </p:cNvSpPr>
            <p:nvPr/>
          </p:nvSpPr>
          <p:spPr bwMode="auto">
            <a:xfrm>
              <a:off x="2784" y="2064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245" name="Picture 5" descr="images924661_4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26" t="10579" r="5022"/>
            <a:stretch>
              <a:fillRect/>
            </a:stretch>
          </p:blipFill>
          <p:spPr bwMode="auto">
            <a:xfrm>
              <a:off x="1106" y="195"/>
              <a:ext cx="3662" cy="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1280" y="2135"/>
              <a:ext cx="889" cy="327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800" b="1">
                  <a:solidFill>
                    <a:srgbClr val="FFFF00"/>
                  </a:solidFill>
                </a:rPr>
                <a:t>Tai ấm</a:t>
              </a:r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 flipV="1">
              <a:off x="1931" y="1627"/>
              <a:ext cx="1045" cy="525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174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721</Words>
  <Application>Microsoft Office PowerPoint</Application>
  <PresentationFormat>On-screen Show (4:3)</PresentationFormat>
  <Paragraphs>87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109</cp:revision>
  <dcterms:created xsi:type="dcterms:W3CDTF">2014-09-29T11:11:02Z</dcterms:created>
  <dcterms:modified xsi:type="dcterms:W3CDTF">2016-10-17T14:59:16Z</dcterms:modified>
</cp:coreProperties>
</file>