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79" r:id="rId5"/>
    <p:sldId id="282" r:id="rId6"/>
    <p:sldId id="281" r:id="rId7"/>
    <p:sldId id="284" r:id="rId8"/>
    <p:sldId id="286" r:id="rId9"/>
    <p:sldId id="287" r:id="rId10"/>
    <p:sldId id="288" r:id="rId11"/>
    <p:sldId id="289"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57900-877A-4E04-B3AB-B272490F95D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57900-877A-4E04-B3AB-B272490F95D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57900-877A-4E04-B3AB-B272490F95D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57900-877A-4E04-B3AB-B272490F95D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57900-877A-4E04-B3AB-B272490F95DB}"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57900-877A-4E04-B3AB-B272490F95DB}"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57900-877A-4E04-B3AB-B272490F95DB}"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57900-877A-4E04-B3AB-B272490F95DB}"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57900-877A-4E04-B3AB-B272490F95DB}"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57900-877A-4E04-B3AB-B272490F95DB}"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57900-877A-4E04-B3AB-B272490F95DB}"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3C265-DA77-4693-B197-C21FBFB75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57900-877A-4E04-B3AB-B272490F95DB}" type="datetimeFigureOut">
              <a:rPr lang="en-US" smtClean="0"/>
              <a:t>11/10/2017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3C265-DA77-4693-B197-C21FBFB75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learning.moet.edu.v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610600" cy="1470025"/>
          </a:xfrm>
        </p:spPr>
        <p:txBody>
          <a:bodyPr>
            <a:noAutofit/>
          </a:bodyPr>
          <a:lstStyle/>
          <a:p>
            <a:pPr>
              <a:lnSpc>
                <a:spcPct val="150000"/>
              </a:lnSpc>
            </a:pPr>
            <a:r>
              <a:rPr lang="en-US" sz="3600" b="1" dirty="0">
                <a:solidFill>
                  <a:srgbClr val="0000FF"/>
                </a:solidFill>
                <a:latin typeface="Times New Roman" pitchFamily="18" charset="0"/>
                <a:cs typeface="Times New Roman" pitchFamily="18" charset="0"/>
              </a:rPr>
              <a:t>BÁO CÁO </a:t>
            </a:r>
            <a:r>
              <a:rPr lang="en-US" sz="3600" dirty="0">
                <a:solidFill>
                  <a:srgbClr val="0000FF"/>
                </a:solidFill>
                <a:latin typeface="Times New Roman" pitchFamily="18" charset="0"/>
                <a:cs typeface="Times New Roman" pitchFamily="18" charset="0"/>
              </a:rPr>
              <a:t/>
            </a:r>
            <a:br>
              <a:rPr lang="en-US" sz="3600" dirty="0">
                <a:solidFill>
                  <a:srgbClr val="0000FF"/>
                </a:solidFill>
                <a:latin typeface="Times New Roman" pitchFamily="18" charset="0"/>
                <a:cs typeface="Times New Roman" pitchFamily="18" charset="0"/>
              </a:rPr>
            </a:br>
            <a:r>
              <a:rPr lang="en-US" sz="36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ỨNG DỤNG HIỆU </a:t>
            </a:r>
            <a:r>
              <a:rPr lang="en-US" sz="2800" b="1" dirty="0">
                <a:solidFill>
                  <a:srgbClr val="0000FF"/>
                </a:solidFill>
                <a:latin typeface="Times New Roman" pitchFamily="18" charset="0"/>
                <a:cs typeface="Times New Roman" pitchFamily="18" charset="0"/>
              </a:rPr>
              <a:t>QUẢ </a:t>
            </a:r>
            <a:r>
              <a:rPr lang="en-US" sz="2800" b="1" dirty="0" smtClean="0">
                <a:solidFill>
                  <a:srgbClr val="0000FF"/>
                </a:solidFill>
                <a:latin typeface="Times New Roman" pitchFamily="18" charset="0"/>
                <a:cs typeface="Times New Roman" pitchFamily="18" charset="0"/>
              </a:rPr>
              <a:t>CÔNG NGHỆ THÔNG TIN  TRONG DẠY HỌC Ở TỔ CHUYÊN MÔN</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447800" y="3962400"/>
            <a:ext cx="6400800" cy="1143000"/>
          </a:xfrm>
        </p:spPr>
        <p:txBody>
          <a:bodyPr>
            <a:normAutofit lnSpcReduction="10000"/>
          </a:bodyPr>
          <a:lstStyle/>
          <a:p>
            <a:r>
              <a:rPr lang="en-US" b="1" dirty="0" smtClean="0">
                <a:solidFill>
                  <a:srgbClr val="0000FF"/>
                </a:solidFill>
                <a:latin typeface="Times New Roman" pitchFamily="18" charset="0"/>
                <a:cs typeface="Times New Roman" pitchFamily="18" charset="0"/>
              </a:rPr>
              <a:t>Người thực hiện: </a:t>
            </a:r>
            <a:r>
              <a:rPr lang="en-US" b="1" dirty="0" smtClean="0">
                <a:solidFill>
                  <a:srgbClr val="0000FF"/>
                </a:solidFill>
                <a:latin typeface="Times New Roman" pitchFamily="18" charset="0"/>
                <a:cs typeface="Times New Roman" pitchFamily="18" charset="0"/>
              </a:rPr>
              <a:t>Vũ Thị Bình An</a:t>
            </a:r>
            <a:endParaRPr lang="en-US" b="1" dirty="0" smtClean="0">
              <a:solidFill>
                <a:srgbClr val="0000FF"/>
              </a:solidFill>
              <a:latin typeface="Times New Roman" pitchFamily="18" charset="0"/>
              <a:cs typeface="Times New Roman" pitchFamily="18" charset="0"/>
            </a:endParaRPr>
          </a:p>
          <a:p>
            <a:r>
              <a:rPr lang="en-US" b="1" dirty="0" smtClean="0">
                <a:solidFill>
                  <a:srgbClr val="0000FF"/>
                </a:solidFill>
                <a:latin typeface="Times New Roman" pitchFamily="18" charset="0"/>
                <a:cs typeface="Times New Roman" pitchFamily="18" charset="0"/>
              </a:rPr>
              <a:t>Tổ chuyên môn: 2-3</a:t>
            </a:r>
            <a:endParaRPr lang="en-US"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458200" cy="584775"/>
          </a:xfrm>
          <a:prstGeom prst="rect">
            <a:avLst/>
          </a:prstGeom>
        </p:spPr>
        <p:txBody>
          <a:bodyPr wrap="square">
            <a:spAutoFit/>
          </a:bodyPr>
          <a:lstStyle/>
          <a:p>
            <a:r>
              <a:rPr lang="vi-VN" sz="3200" dirty="0"/>
              <a:t> </a:t>
            </a:r>
            <a:r>
              <a:rPr lang="vi-VN" sz="2800" b="1" dirty="0" smtClean="0">
                <a:solidFill>
                  <a:srgbClr val="0000FF"/>
                </a:solidFill>
                <a:latin typeface="Times New Roman" pitchFamily="18" charset="0"/>
                <a:cs typeface="Times New Roman" pitchFamily="18" charset="0"/>
              </a:rPr>
              <a:t>Để </a:t>
            </a:r>
            <a:r>
              <a:rPr lang="vi-VN" sz="2800" b="1" dirty="0">
                <a:solidFill>
                  <a:srgbClr val="0000FF"/>
                </a:solidFill>
                <a:latin typeface="Times New Roman" pitchFamily="18" charset="0"/>
                <a:cs typeface="Times New Roman" pitchFamily="18" charset="0"/>
              </a:rPr>
              <a:t>việc UDCNTT đạt được hiệu quả tôi thấy:</a:t>
            </a:r>
            <a:endParaRPr lang="en-US" sz="2800" b="1" dirty="0">
              <a:solidFill>
                <a:srgbClr val="0000FF"/>
              </a:solidFill>
              <a:latin typeface="Times New Roman" pitchFamily="18" charset="0"/>
              <a:cs typeface="Times New Roman" pitchFamily="18" charset="0"/>
            </a:endParaRPr>
          </a:p>
        </p:txBody>
      </p:sp>
      <p:sp>
        <p:nvSpPr>
          <p:cNvPr id="3" name="Rectangle 2"/>
          <p:cNvSpPr/>
          <p:nvPr/>
        </p:nvSpPr>
        <p:spPr>
          <a:xfrm>
            <a:off x="304800" y="1117600"/>
            <a:ext cx="8496300" cy="1815882"/>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Trước hết giáo viên phải nhận thức đúng và đầy đủ vai trò của việc UDCNTT vào đổi mới phương pháp giảng dạy. Giáo viên cần mạnh dạn không ngại khó, tự thiết kế và sử dụng bài giảng điện </a:t>
            </a:r>
            <a:r>
              <a:rPr lang="vi-VN" sz="2800" b="1" dirty="0"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381000" y="2958882"/>
            <a:ext cx="8382000" cy="3108543"/>
          </a:xfrm>
          <a:prstGeom prst="rect">
            <a:avLst/>
          </a:prstGeom>
        </p:spPr>
        <p:txBody>
          <a:bodyPr wrap="square">
            <a:spAutoFit/>
          </a:bodyPr>
          <a:lstStyle/>
          <a:p>
            <a:pPr algn="just"/>
            <a:r>
              <a:rPr lang="nl-NL"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Không phải tất cả các bài học đều thích hợp với việc soạn giảng bằng phương pháp trình chiếu power point vì thế giáo viên cần nghiên cứu kỹ nội dung bài học và xác định mục đích trình chiếu, nội dung từng phần cần đưa vào trình chiếu, xây dựng kế hoạch bài dạy và tiến hành giảng dạy để phát huy tính tích cực trong nhận thức của học sinh. </a:t>
            </a:r>
          </a:p>
        </p:txBody>
      </p:sp>
    </p:spTree>
    <p:extLst>
      <p:ext uri="{BB962C8B-B14F-4D97-AF65-F5344CB8AC3E}">
        <p14:creationId xmlns:p14="http://schemas.microsoft.com/office/powerpoint/2010/main" val="28636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458200" cy="1446550"/>
          </a:xfrm>
          <a:prstGeom prst="rect">
            <a:avLst/>
          </a:prstGeom>
        </p:spPr>
        <p:txBody>
          <a:bodyPr wrap="square">
            <a:spAutoFit/>
          </a:bodyPr>
          <a:lstStyle/>
          <a:p>
            <a:pPr algn="just"/>
            <a:r>
              <a:rPr lang="vi-VN" sz="3200" dirty="0"/>
              <a:t> </a:t>
            </a:r>
            <a:r>
              <a:rPr lang="en-US" sz="3200" dirty="0" smtClean="0"/>
              <a:t>  </a:t>
            </a:r>
            <a:r>
              <a:rPr lang="en-US"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Không lạm dụng công nghệ trong giảng dạy, cần kết hợp bảng và sử dụng các phương pháp khác mới có hiệu quả.</a:t>
            </a:r>
            <a:endParaRPr lang="en-US" sz="2800" b="1" dirty="0">
              <a:solidFill>
                <a:srgbClr val="0000FF"/>
              </a:solidFill>
              <a:latin typeface="Times New Roman" pitchFamily="18" charset="0"/>
              <a:cs typeface="Times New Roman" pitchFamily="18" charset="0"/>
            </a:endParaRPr>
          </a:p>
        </p:txBody>
      </p:sp>
      <p:sp>
        <p:nvSpPr>
          <p:cNvPr id="3" name="Rectangle 2"/>
          <p:cNvSpPr/>
          <p:nvPr/>
        </p:nvSpPr>
        <p:spPr>
          <a:xfrm>
            <a:off x="209550" y="2018050"/>
            <a:ext cx="8496300" cy="1384995"/>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 Ứng dụng CNTT trong dạy học không phải là 1 phương pháp dạy học mới mà chỉ là sự hỗ trợ đổi mới phương pháp dạy học bằng các công cụ, phương tiện.</a:t>
            </a:r>
            <a:endParaRPr lang="en-US" sz="2800" b="1" dirty="0">
              <a:solidFill>
                <a:srgbClr val="0000FF"/>
              </a:solidFill>
              <a:latin typeface="Times New Roman" pitchFamily="18" charset="0"/>
              <a:cs typeface="Times New Roman" pitchFamily="18" charset="0"/>
            </a:endParaRPr>
          </a:p>
        </p:txBody>
      </p:sp>
      <p:sp>
        <p:nvSpPr>
          <p:cNvPr id="2" name="Rectangle 1"/>
          <p:cNvSpPr/>
          <p:nvPr/>
        </p:nvSpPr>
        <p:spPr>
          <a:xfrm>
            <a:off x="381000" y="3441412"/>
            <a:ext cx="2566728" cy="584775"/>
          </a:xfrm>
          <a:prstGeom prst="rect">
            <a:avLst/>
          </a:prstGeom>
        </p:spPr>
        <p:txBody>
          <a:bodyPr wrap="none">
            <a:spAutoFit/>
          </a:bodyPr>
          <a:lstStyle/>
          <a:p>
            <a:r>
              <a:rPr lang="vi-VN" sz="3200" b="1" u="sng" dirty="0">
                <a:solidFill>
                  <a:srgbClr val="0000FF"/>
                </a:solidFill>
                <a:latin typeface="Times New Roman" pitchFamily="18" charset="0"/>
                <a:cs typeface="Times New Roman" pitchFamily="18" charset="0"/>
              </a:rPr>
              <a:t>VI. Kiến nghị</a:t>
            </a:r>
            <a:endParaRPr lang="en-US" sz="3200"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737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Xin chân thành cảm ơn</a:t>
            </a:r>
            <a:endParaRPr lang="en-US" dirty="0"/>
          </a:p>
        </p:txBody>
      </p:sp>
      <p:pic>
        <p:nvPicPr>
          <p:cNvPr id="4" name="Picture 2" descr="6e4afa49d782b56ddfa60c39c16b8caf-153033"/>
          <p:cNvPicPr>
            <a:picLocks noChangeAspect="1" noChangeArrowheads="1"/>
          </p:cNvPicPr>
          <p:nvPr/>
        </p:nvPicPr>
        <p:blipFill>
          <a:blip r:embed="rId2" cstate="print"/>
          <a:srcRect/>
          <a:stretch>
            <a:fillRect/>
          </a:stretch>
        </p:blipFill>
        <p:spPr bwMode="auto">
          <a:xfrm>
            <a:off x="0" y="0"/>
            <a:ext cx="9215438" cy="7029450"/>
          </a:xfrm>
          <a:prstGeom prst="rect">
            <a:avLst/>
          </a:prstGeom>
          <a:noFill/>
          <a:ln w="9525">
            <a:noFill/>
            <a:miter lim="800000"/>
            <a:headEnd/>
            <a:tailEnd/>
          </a:ln>
        </p:spPr>
      </p:pic>
      <p:sp>
        <p:nvSpPr>
          <p:cNvPr id="5" name="Rectangle 4"/>
          <p:cNvSpPr/>
          <p:nvPr/>
        </p:nvSpPr>
        <p:spPr>
          <a:xfrm>
            <a:off x="1905000" y="1828800"/>
            <a:ext cx="6400800" cy="1297150"/>
          </a:xfrm>
          <a:prstGeom prst="rect">
            <a:avLst/>
          </a:prstGeom>
        </p:spPr>
        <p:txBody>
          <a:bodyPr wrap="square">
            <a:spAutoFit/>
          </a:bodyPr>
          <a:lstStyle/>
          <a:p>
            <a:pPr algn="ctr">
              <a:lnSpc>
                <a:spcPct val="150000"/>
              </a:lnSpc>
            </a:pPr>
            <a:r>
              <a:rPr lang="en-US" sz="2800" b="1" kern="1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ahoma"/>
                <a:ea typeface="Tahoma"/>
                <a:cs typeface="Tahoma"/>
              </a:rPr>
              <a:t>CHÚC SỨC KHỎE CÁC THẦY CÔ </a:t>
            </a:r>
          </a:p>
          <a:p>
            <a:pPr algn="ctr">
              <a:lnSpc>
                <a:spcPct val="150000"/>
              </a:lnSpc>
            </a:pPr>
            <a:r>
              <a:rPr lang="en-US" sz="2800" b="1" kern="1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ahoma"/>
                <a:ea typeface="Tahoma"/>
                <a:cs typeface="Tahoma"/>
              </a:rPr>
              <a:t>XIN CHÂN THÀNH CẢM ƠN</a:t>
            </a:r>
            <a:endParaRPr lang="en-US" sz="2800" b="1" kern="1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Tahoma"/>
              <a:ea typeface="Tahoma"/>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197906"/>
            <a:ext cx="2236510" cy="569387"/>
          </a:xfrm>
          <a:prstGeom prst="rect">
            <a:avLst/>
          </a:prstGeom>
        </p:spPr>
        <p:txBody>
          <a:bodyPr wrap="none">
            <a:spAutoFit/>
          </a:bodyPr>
          <a:lstStyle/>
          <a:p>
            <a:r>
              <a:rPr lang="en-US" sz="3100" b="1" u="sng" dirty="0">
                <a:solidFill>
                  <a:srgbClr val="0000FF"/>
                </a:solidFill>
                <a:latin typeface="Times New Roman" pitchFamily="18" charset="0"/>
                <a:ea typeface="+mj-ea"/>
                <a:cs typeface="Times New Roman" pitchFamily="18" charset="0"/>
              </a:rPr>
              <a:t>I.Nhận thức</a:t>
            </a:r>
            <a:endParaRPr lang="en-US" u="sng" dirty="0"/>
          </a:p>
        </p:txBody>
      </p:sp>
      <p:sp>
        <p:nvSpPr>
          <p:cNvPr id="3" name="Rectangle 2"/>
          <p:cNvSpPr/>
          <p:nvPr/>
        </p:nvSpPr>
        <p:spPr>
          <a:xfrm>
            <a:off x="381000" y="635000"/>
            <a:ext cx="8382000" cy="1384995"/>
          </a:xfrm>
          <a:prstGeom prst="rect">
            <a:avLst/>
          </a:prstGeom>
        </p:spPr>
        <p:txBody>
          <a:bodyPr wrap="square">
            <a:spAutoFit/>
          </a:bodyPr>
          <a:lstStyle/>
          <a:p>
            <a:pPr algn="just"/>
            <a:r>
              <a:rPr lang="en-US" sz="2800" dirty="0">
                <a:solidFill>
                  <a:prstClr val="black"/>
                </a:solidFill>
                <a:latin typeface="Times New Roman"/>
                <a:ea typeface="+mj-ea"/>
                <a:cs typeface="+mj-cs"/>
              </a:rPr>
              <a:t> </a:t>
            </a:r>
            <a:r>
              <a:rPr lang="en-US" sz="2800" dirty="0" smtClean="0">
                <a:solidFill>
                  <a:prstClr val="black"/>
                </a:solidFill>
                <a:latin typeface="Times New Roman"/>
                <a:ea typeface="+mj-ea"/>
                <a:cs typeface="+mj-cs"/>
              </a:rPr>
              <a:t>     </a:t>
            </a:r>
            <a:r>
              <a:rPr lang="vi-VN" sz="2800" b="1" dirty="0" smtClean="0">
                <a:solidFill>
                  <a:srgbClr val="0000FF"/>
                </a:solidFill>
                <a:latin typeface="Times New Roman"/>
                <a:ea typeface="+mj-ea"/>
                <a:cs typeface="+mj-cs"/>
              </a:rPr>
              <a:t>Công </a:t>
            </a:r>
            <a:r>
              <a:rPr lang="vi-VN" sz="2800" b="1" dirty="0">
                <a:solidFill>
                  <a:srgbClr val="0000FF"/>
                </a:solidFill>
                <a:latin typeface="Times New Roman"/>
                <a:ea typeface="+mj-ea"/>
                <a:cs typeface="+mj-cs"/>
              </a:rPr>
              <a:t>nghệ thông tin là một lĩnh vực đột phá có vai trò lớn trong việc thúc đẩy phát triển kinh tế và xã hội</a:t>
            </a:r>
            <a:r>
              <a:rPr lang="vi-VN" sz="2800" b="1" dirty="0" smtClean="0">
                <a:solidFill>
                  <a:srgbClr val="0000FF"/>
                </a:solidFill>
                <a:latin typeface="Times New Roman"/>
                <a:ea typeface="+mj-ea"/>
                <a:cs typeface="+mj-cs"/>
              </a:rPr>
              <a:t>.</a:t>
            </a:r>
            <a:r>
              <a:rPr lang="vi-VN" sz="2800" b="1" dirty="0">
                <a:solidFill>
                  <a:srgbClr val="0000FF"/>
                </a:solidFill>
              </a:rPr>
              <a:t> </a:t>
            </a:r>
            <a:endParaRPr lang="en-US" sz="2800" b="1" dirty="0">
              <a:solidFill>
                <a:srgbClr val="0000FF"/>
              </a:solidFill>
              <a:latin typeface="+mj-lt"/>
            </a:endParaRPr>
          </a:p>
        </p:txBody>
      </p:sp>
      <p:sp>
        <p:nvSpPr>
          <p:cNvPr id="5" name="Rectangle 4"/>
          <p:cNvSpPr/>
          <p:nvPr/>
        </p:nvSpPr>
        <p:spPr>
          <a:xfrm>
            <a:off x="381000" y="1917700"/>
            <a:ext cx="8382000" cy="1815882"/>
          </a:xfrm>
          <a:prstGeom prst="rect">
            <a:avLst/>
          </a:prstGeom>
        </p:spPr>
        <p:txBody>
          <a:bodyPr wrap="square">
            <a:spAutoFit/>
          </a:bodyPr>
          <a:lstStyle/>
          <a:p>
            <a:pPr algn="just"/>
            <a:r>
              <a:rPr lang="en-US" sz="2800" dirty="0">
                <a:solidFill>
                  <a:prstClr val="black"/>
                </a:solidFill>
                <a:latin typeface="Times New Roman"/>
                <a:ea typeface="+mj-ea"/>
                <a:cs typeface="+mj-cs"/>
              </a:rPr>
              <a:t> </a:t>
            </a:r>
            <a:r>
              <a:rPr lang="en-US" sz="2800" dirty="0" smtClean="0">
                <a:solidFill>
                  <a:prstClr val="black"/>
                </a:solidFill>
                <a:latin typeface="Times New Roman"/>
                <a:ea typeface="+mj-ea"/>
                <a:cs typeface="+mj-cs"/>
              </a:rPr>
              <a:t>     </a:t>
            </a:r>
            <a:r>
              <a:rPr lang="vi-VN" sz="2800" b="1" dirty="0">
                <a:solidFill>
                  <a:srgbClr val="0000FF"/>
                </a:solidFill>
                <a:latin typeface="+mj-lt"/>
              </a:rPr>
              <a:t>Trong giáo dục tiểu học, </a:t>
            </a:r>
            <a:r>
              <a:rPr lang="en-US" sz="2800" b="1" dirty="0" smtClean="0">
                <a:solidFill>
                  <a:srgbClr val="0000FF"/>
                </a:solidFill>
                <a:latin typeface="Times New Roman" pitchFamily="18" charset="0"/>
                <a:cs typeface="Times New Roman" pitchFamily="18" charset="0"/>
              </a:rPr>
              <a:t>ứ</a:t>
            </a:r>
            <a:r>
              <a:rPr lang="vi-VN" sz="2800" b="1" dirty="0" smtClean="0">
                <a:solidFill>
                  <a:srgbClr val="0000FF"/>
                </a:solidFill>
                <a:latin typeface="+mj-lt"/>
              </a:rPr>
              <a:t>ng </a:t>
            </a:r>
            <a:r>
              <a:rPr lang="vi-VN" sz="2800" b="1" dirty="0">
                <a:solidFill>
                  <a:srgbClr val="0000FF"/>
                </a:solidFill>
                <a:latin typeface="+mj-lt"/>
              </a:rPr>
              <a:t>dụng CNTT giúp học sinh tiếp thu kiến thức một cách hiệu quả và hứng thú hơn, giúp giáo viên tiết kiệm thời gian trong việc làm đồ dùng dạy học.</a:t>
            </a:r>
            <a:endParaRPr lang="en-US" sz="2800" b="1" dirty="0">
              <a:solidFill>
                <a:srgbClr val="0000FF"/>
              </a:solidFill>
              <a:latin typeface="+mj-lt"/>
            </a:endParaRPr>
          </a:p>
        </p:txBody>
      </p:sp>
      <p:sp>
        <p:nvSpPr>
          <p:cNvPr id="8" name="Rectangle 7"/>
          <p:cNvSpPr/>
          <p:nvPr/>
        </p:nvSpPr>
        <p:spPr>
          <a:xfrm>
            <a:off x="483910" y="3656905"/>
            <a:ext cx="8279090" cy="1384995"/>
          </a:xfrm>
          <a:prstGeom prst="rect">
            <a:avLst/>
          </a:prstGeom>
        </p:spPr>
        <p:txBody>
          <a:bodyPr wrap="square">
            <a:spAutoFit/>
          </a:bodyPr>
          <a:lstStyle/>
          <a:p>
            <a:pPr algn="just"/>
            <a:r>
              <a:rPr lang="en-US" sz="2800" b="1" dirty="0" smtClean="0">
                <a:latin typeface="+mj-lt"/>
              </a:rPr>
              <a:t>      </a:t>
            </a:r>
            <a:r>
              <a:rPr lang="vi-VN" sz="2800" b="1" dirty="0" smtClean="0">
                <a:solidFill>
                  <a:srgbClr val="0000FF"/>
                </a:solidFill>
                <a:latin typeface="+mj-lt"/>
              </a:rPr>
              <a:t>Vì vậy, tiết học trở nên nhẹ nhàng hơn rất nhiều, so với những tiết dạy không có sử dụng đồ dùng dạy học trực quan.</a:t>
            </a:r>
            <a:endParaRPr lang="en-US" sz="2800" b="1" dirty="0">
              <a:solidFill>
                <a:srgbClr val="0000FF"/>
              </a:solidFill>
              <a:latin typeface="+mj-lt"/>
            </a:endParaRPr>
          </a:p>
        </p:txBody>
      </p:sp>
      <p:sp>
        <p:nvSpPr>
          <p:cNvPr id="9" name="Rectangle 8"/>
          <p:cNvSpPr/>
          <p:nvPr/>
        </p:nvSpPr>
        <p:spPr>
          <a:xfrm>
            <a:off x="381000" y="4927818"/>
            <a:ext cx="8382000" cy="1815882"/>
          </a:xfrm>
          <a:prstGeom prst="rect">
            <a:avLst/>
          </a:prstGeom>
        </p:spPr>
        <p:txBody>
          <a:bodyPr wrap="square">
            <a:spAutoFit/>
          </a:bodyPr>
          <a:lstStyle/>
          <a:p>
            <a:pPr algn="just"/>
            <a:r>
              <a:rPr lang="en-US" sz="2800" b="1" dirty="0" smtClean="0">
                <a:latin typeface="+mj-lt"/>
              </a:rPr>
              <a:t>     </a:t>
            </a:r>
            <a:r>
              <a:rPr lang="vi-VN" sz="2800" b="1" dirty="0" smtClean="0">
                <a:solidFill>
                  <a:srgbClr val="0000FF"/>
                </a:solidFill>
                <a:latin typeface="+mj-lt"/>
              </a:rPr>
              <a:t>Ngày </a:t>
            </a:r>
            <a:r>
              <a:rPr lang="vi-VN" sz="2800" b="1" dirty="0">
                <a:solidFill>
                  <a:srgbClr val="0000FF"/>
                </a:solidFill>
                <a:latin typeface="+mj-lt"/>
              </a:rPr>
              <a:t>nay, với sự phát triển nhanh chóng của khoa học kỹ thuật đã xuất hiện nhiều phương tiện dạy học trực quan trong đó phương tiện nghe – nhìn chiếm một vị trí rất quan trọng. </a:t>
            </a:r>
            <a:endParaRPr lang="en-US" sz="2800" b="1"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197906"/>
            <a:ext cx="2693943" cy="584775"/>
          </a:xfrm>
          <a:prstGeom prst="rect">
            <a:avLst/>
          </a:prstGeom>
        </p:spPr>
        <p:txBody>
          <a:bodyPr wrap="none">
            <a:spAutoFit/>
          </a:bodyPr>
          <a:lstStyle/>
          <a:p>
            <a:r>
              <a:rPr lang="vi-VN" sz="3200" b="1" u="sng" dirty="0">
                <a:solidFill>
                  <a:srgbClr val="0000FF"/>
                </a:solidFill>
                <a:latin typeface="+mj-lt"/>
              </a:rPr>
              <a:t>II. Thực trạng</a:t>
            </a:r>
            <a:endParaRPr lang="en-US" sz="3200" u="sng" dirty="0">
              <a:solidFill>
                <a:srgbClr val="0000FF"/>
              </a:solidFill>
              <a:latin typeface="+mj-lt"/>
            </a:endParaRPr>
          </a:p>
        </p:txBody>
      </p:sp>
      <p:sp>
        <p:nvSpPr>
          <p:cNvPr id="3" name="Rectangle 2"/>
          <p:cNvSpPr/>
          <p:nvPr/>
        </p:nvSpPr>
        <p:spPr>
          <a:xfrm>
            <a:off x="432455" y="1300946"/>
            <a:ext cx="8382000" cy="954107"/>
          </a:xfrm>
          <a:prstGeom prst="rect">
            <a:avLst/>
          </a:prstGeom>
        </p:spPr>
        <p:txBody>
          <a:bodyPr wrap="square">
            <a:spAutoFit/>
          </a:bodyPr>
          <a:lstStyle/>
          <a:p>
            <a:r>
              <a:rPr lang="en-US" sz="2800" b="1" dirty="0" smtClean="0">
                <a:latin typeface="+mj-lt"/>
              </a:rPr>
              <a:t>      </a:t>
            </a:r>
            <a:r>
              <a:rPr lang="vi-VN" sz="2800" b="1" dirty="0" smtClean="0">
                <a:solidFill>
                  <a:srgbClr val="0000FF"/>
                </a:solidFill>
                <a:latin typeface="+mj-lt"/>
              </a:rPr>
              <a:t>+</a:t>
            </a:r>
            <a:r>
              <a:rPr lang="en-US" sz="2800" b="1" dirty="0" smtClean="0">
                <a:solidFill>
                  <a:srgbClr val="0000FF"/>
                </a:solidFill>
                <a:latin typeface="+mj-lt"/>
              </a:rPr>
              <a:t> </a:t>
            </a:r>
            <a:r>
              <a:rPr lang="en-US" sz="2800" b="1" dirty="0" smtClean="0">
                <a:solidFill>
                  <a:srgbClr val="0000FF"/>
                </a:solidFill>
                <a:latin typeface="Times New Roman" pitchFamily="18" charset="0"/>
                <a:cs typeface="Times New Roman" pitchFamily="18" charset="0"/>
              </a:rPr>
              <a:t>Đ</a:t>
            </a:r>
            <a:r>
              <a:rPr lang="vi-VN" sz="2800" b="1" dirty="0" smtClean="0">
                <a:solidFill>
                  <a:srgbClr val="0000FF"/>
                </a:solidFill>
                <a:latin typeface="Times New Roman" pitchFamily="18" charset="0"/>
                <a:cs typeface="Times New Roman" pitchFamily="18" charset="0"/>
              </a:rPr>
              <a:t>ược </a:t>
            </a:r>
            <a:r>
              <a:rPr lang="vi-VN" sz="2800" b="1" dirty="0">
                <a:solidFill>
                  <a:srgbClr val="0000FF"/>
                </a:solidFill>
                <a:latin typeface="+mj-lt"/>
              </a:rPr>
              <a:t>tiếp thu đầy đủ hệ thống các Chỉ thị, văn bản hướng dẫn của </a:t>
            </a:r>
            <a:r>
              <a:rPr lang="vi-VN" sz="2800" b="1" dirty="0" smtClean="0">
                <a:solidFill>
                  <a:srgbClr val="0000FF"/>
                </a:solidFill>
                <a:latin typeface="+mj-lt"/>
              </a:rPr>
              <a:t>ngành. </a:t>
            </a:r>
            <a:endParaRPr lang="en-US" sz="2800" b="1" dirty="0">
              <a:solidFill>
                <a:srgbClr val="0000FF"/>
              </a:solidFill>
              <a:latin typeface="+mj-lt"/>
            </a:endParaRPr>
          </a:p>
        </p:txBody>
      </p:sp>
      <p:sp>
        <p:nvSpPr>
          <p:cNvPr id="8" name="Rectangle 7"/>
          <p:cNvSpPr/>
          <p:nvPr/>
        </p:nvSpPr>
        <p:spPr>
          <a:xfrm>
            <a:off x="432455" y="2255053"/>
            <a:ext cx="8279090" cy="1384995"/>
          </a:xfrm>
          <a:prstGeom prst="rect">
            <a:avLst/>
          </a:prstGeom>
        </p:spPr>
        <p:txBody>
          <a:bodyPr wrap="square">
            <a:spAutoFit/>
          </a:bodyPr>
          <a:lstStyle/>
          <a:p>
            <a:pPr algn="just"/>
            <a:r>
              <a:rPr lang="en-US" sz="2800" b="1" dirty="0" smtClean="0">
                <a:latin typeface="+mj-lt"/>
              </a:rPr>
              <a:t>      </a:t>
            </a:r>
            <a:r>
              <a:rPr lang="vi-VN" sz="2800" b="1" dirty="0" smtClean="0">
                <a:solidFill>
                  <a:srgbClr val="0000FF"/>
                </a:solidFill>
                <a:latin typeface="+mj-lt"/>
              </a:rPr>
              <a:t>+</a:t>
            </a:r>
            <a:r>
              <a:rPr lang="en-US" sz="2800" b="1" dirty="0" smtClean="0">
                <a:solidFill>
                  <a:srgbClr val="0000FF"/>
                </a:solidFill>
                <a:latin typeface="+mj-lt"/>
              </a:rPr>
              <a:t> </a:t>
            </a:r>
            <a:r>
              <a:rPr lang="vi-VN" sz="2800" b="1" dirty="0" smtClean="0">
                <a:solidFill>
                  <a:srgbClr val="0000FF"/>
                </a:solidFill>
                <a:latin typeface="+mj-lt"/>
              </a:rPr>
              <a:t>Ban </a:t>
            </a:r>
            <a:r>
              <a:rPr lang="vi-VN" sz="2800" b="1" dirty="0">
                <a:solidFill>
                  <a:srgbClr val="0000FF"/>
                </a:solidFill>
                <a:latin typeface="+mj-lt"/>
              </a:rPr>
              <a:t>giám hiệu nhà trường luôn quan tâm, tạo điều kiện để đội ngũ giáo viên được phát huy khả năng sáng tạo và năng lực của bản thân. </a:t>
            </a:r>
            <a:endParaRPr lang="en-US" sz="2800" b="1" dirty="0">
              <a:solidFill>
                <a:srgbClr val="0000FF"/>
              </a:solidFill>
              <a:latin typeface="+mj-lt"/>
            </a:endParaRPr>
          </a:p>
        </p:txBody>
      </p:sp>
      <p:sp>
        <p:nvSpPr>
          <p:cNvPr id="9" name="Rectangle 8"/>
          <p:cNvSpPr/>
          <p:nvPr/>
        </p:nvSpPr>
        <p:spPr>
          <a:xfrm>
            <a:off x="444500" y="3640048"/>
            <a:ext cx="8382000" cy="1384995"/>
          </a:xfrm>
          <a:prstGeom prst="rect">
            <a:avLst/>
          </a:prstGeom>
        </p:spPr>
        <p:txBody>
          <a:bodyPr wrap="square">
            <a:spAutoFit/>
          </a:bodyPr>
          <a:lstStyle/>
          <a:p>
            <a:r>
              <a:rPr lang="en-US" sz="2800" b="1" dirty="0" smtClean="0">
                <a:latin typeface="+mj-lt"/>
              </a:rPr>
              <a:t>      </a:t>
            </a:r>
            <a:r>
              <a:rPr lang="vi-VN" sz="2800" b="1" dirty="0" smtClean="0">
                <a:solidFill>
                  <a:srgbClr val="0000FF"/>
                </a:solidFill>
                <a:latin typeface="+mj-lt"/>
              </a:rPr>
              <a:t>+ </a:t>
            </a:r>
            <a:r>
              <a:rPr lang="vi-VN" sz="2800" b="1" dirty="0">
                <a:solidFill>
                  <a:srgbClr val="0000FF"/>
                </a:solidFill>
                <a:latin typeface="+mj-lt"/>
              </a:rPr>
              <a:t>Nhà trường đã quan tâm trang bị hệ thống nối mạng internet vào tận các phòng học, số lượng  máy chiếu cho các lớp cơ bản đầy đủ. </a:t>
            </a:r>
            <a:endParaRPr lang="en-US" sz="2800" b="1" dirty="0">
              <a:solidFill>
                <a:srgbClr val="0000FF"/>
              </a:solidFill>
              <a:latin typeface="+mj-lt"/>
            </a:endParaRPr>
          </a:p>
        </p:txBody>
      </p:sp>
      <p:sp>
        <p:nvSpPr>
          <p:cNvPr id="7" name="Rectangle 6"/>
          <p:cNvSpPr/>
          <p:nvPr/>
        </p:nvSpPr>
        <p:spPr>
          <a:xfrm>
            <a:off x="344865" y="714462"/>
            <a:ext cx="2443874" cy="584775"/>
          </a:xfrm>
          <a:prstGeom prst="rect">
            <a:avLst/>
          </a:prstGeom>
        </p:spPr>
        <p:txBody>
          <a:bodyPr wrap="none">
            <a:spAutoFit/>
          </a:bodyPr>
          <a:lstStyle/>
          <a:p>
            <a:r>
              <a:rPr lang="vi-VN" sz="3200" b="1" dirty="0">
                <a:solidFill>
                  <a:srgbClr val="0000FF"/>
                </a:solidFill>
                <a:latin typeface="+mj-lt"/>
              </a:rPr>
              <a:t>1. Thuận lợi:</a:t>
            </a:r>
            <a:endParaRPr lang="en-US" sz="3200" dirty="0">
              <a:solidFill>
                <a:srgbClr val="0000FF"/>
              </a:solidFill>
              <a:latin typeface="+mj-lt"/>
            </a:endParaRPr>
          </a:p>
        </p:txBody>
      </p:sp>
      <p:sp>
        <p:nvSpPr>
          <p:cNvPr id="10" name="Rectangle 9"/>
          <p:cNvSpPr/>
          <p:nvPr/>
        </p:nvSpPr>
        <p:spPr>
          <a:xfrm>
            <a:off x="558800" y="4876800"/>
            <a:ext cx="8382000" cy="1815882"/>
          </a:xfrm>
          <a:prstGeom prst="rect">
            <a:avLst/>
          </a:prstGeom>
        </p:spPr>
        <p:txBody>
          <a:bodyPr wrap="square">
            <a:spAutoFit/>
          </a:bodyPr>
          <a:lstStyle/>
          <a:p>
            <a:r>
              <a:rPr lang="en-US" sz="2800" b="1" dirty="0" smtClean="0">
                <a:latin typeface="+mj-lt"/>
              </a:rPr>
              <a:t>    </a:t>
            </a:r>
            <a:r>
              <a:rPr lang="vi-VN" sz="2800" b="1" dirty="0" smtClean="0">
                <a:solidFill>
                  <a:srgbClr val="0000FF"/>
                </a:solidFill>
                <a:latin typeface="+mj-lt"/>
              </a:rPr>
              <a:t>+ </a:t>
            </a:r>
            <a:r>
              <a:rPr lang="vi-VN" sz="2800" b="1" dirty="0">
                <a:solidFill>
                  <a:srgbClr val="0000FF"/>
                </a:solidFill>
                <a:latin typeface="+mj-lt"/>
              </a:rPr>
              <a:t>Mỗi cán bộ, giáo viên đều trang bị máy tính cá nhân tại gia đình, việc kết nối mạng Internet ngày càng phổ biến với chất lượng đường truyền ngày một đảm bảo.</a:t>
            </a:r>
            <a:endParaRPr lang="en-US" sz="2800" b="1" dirty="0">
              <a:solidFill>
                <a:srgbClr val="0000FF"/>
              </a:solidFill>
              <a:latin typeface="+mj-lt"/>
            </a:endParaRPr>
          </a:p>
        </p:txBody>
      </p:sp>
      <p:sp>
        <p:nvSpPr>
          <p:cNvPr id="11" name="Rectangle 10"/>
          <p:cNvSpPr/>
          <p:nvPr/>
        </p:nvSpPr>
        <p:spPr>
          <a:xfrm>
            <a:off x="368300" y="1319918"/>
            <a:ext cx="2473754" cy="584775"/>
          </a:xfrm>
          <a:prstGeom prst="rect">
            <a:avLst/>
          </a:prstGeom>
        </p:spPr>
        <p:txBody>
          <a:bodyPr wrap="none">
            <a:spAutoFit/>
          </a:bodyPr>
          <a:lstStyle/>
          <a:p>
            <a:r>
              <a:rPr lang="nl-NL" sz="3200" b="1" dirty="0">
                <a:solidFill>
                  <a:srgbClr val="0000FF"/>
                </a:solidFill>
                <a:latin typeface="Times New Roman" pitchFamily="18" charset="0"/>
                <a:cs typeface="Times New Roman" pitchFamily="18" charset="0"/>
              </a:rPr>
              <a:t>2. Khó khăn:</a:t>
            </a:r>
            <a:endParaRPr lang="en-US" sz="3200" dirty="0">
              <a:solidFill>
                <a:srgbClr val="0000FF"/>
              </a:solidFill>
              <a:latin typeface="Times New Roman" pitchFamily="18" charset="0"/>
              <a:cs typeface="Times New Roman" pitchFamily="18" charset="0"/>
            </a:endParaRPr>
          </a:p>
        </p:txBody>
      </p:sp>
      <p:sp>
        <p:nvSpPr>
          <p:cNvPr id="12" name="Rectangle 11"/>
          <p:cNvSpPr/>
          <p:nvPr/>
        </p:nvSpPr>
        <p:spPr>
          <a:xfrm>
            <a:off x="406399" y="1962665"/>
            <a:ext cx="5469767" cy="523220"/>
          </a:xfrm>
          <a:prstGeom prst="rect">
            <a:avLst/>
          </a:prstGeom>
        </p:spPr>
        <p:txBody>
          <a:bodyPr wrap="none">
            <a:spAutoFit/>
          </a:bodyPr>
          <a:lstStyle/>
          <a:p>
            <a:r>
              <a:rPr lang="nl-NL" sz="2800" b="1" i="1" dirty="0">
                <a:solidFill>
                  <a:srgbClr val="0000FF"/>
                </a:solidFill>
                <a:latin typeface="Times New Roman" pitchFamily="18" charset="0"/>
                <a:cs typeface="Times New Roman" pitchFamily="18" charset="0"/>
              </a:rPr>
              <a:t>* Về hệ thống máy tính, máy chiếu:</a:t>
            </a:r>
            <a:endParaRPr 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406399" y="2561747"/>
            <a:ext cx="8382000" cy="1815882"/>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nl-NL" sz="2800" b="1" dirty="0" smtClean="0">
                <a:solidFill>
                  <a:srgbClr val="0000FF"/>
                </a:solidFill>
                <a:latin typeface="Times New Roman" pitchFamily="18" charset="0"/>
                <a:cs typeface="Times New Roman" pitchFamily="18" charset="0"/>
              </a:rPr>
              <a:t>Nhà </a:t>
            </a:r>
            <a:r>
              <a:rPr lang="nl-NL" sz="2800" b="1" dirty="0">
                <a:solidFill>
                  <a:srgbClr val="0000FF"/>
                </a:solidFill>
                <a:latin typeface="Times New Roman" pitchFamily="18" charset="0"/>
                <a:cs typeface="Times New Roman" pitchFamily="18" charset="0"/>
              </a:rPr>
              <a:t>trường có nhiều điểm lẻ, lại hạn chế về kinh phí nên ở các điểm </a:t>
            </a:r>
            <a:r>
              <a:rPr lang="nl-NL" sz="2800" b="1" dirty="0" smtClean="0">
                <a:solidFill>
                  <a:srgbClr val="0000FF"/>
                </a:solidFill>
                <a:latin typeface="Times New Roman" pitchFamily="18" charset="0"/>
                <a:cs typeface="Times New Roman" pitchFamily="18" charset="0"/>
              </a:rPr>
              <a:t>trường </a:t>
            </a:r>
            <a:r>
              <a:rPr lang="nl-NL" sz="2800" b="1" dirty="0">
                <a:solidFill>
                  <a:srgbClr val="0000FF"/>
                </a:solidFill>
                <a:latin typeface="Times New Roman" pitchFamily="18" charset="0"/>
                <a:cs typeface="Times New Roman" pitchFamily="18" charset="0"/>
              </a:rPr>
              <a:t>mới chỉ trang bị được ở một số lớp.</a:t>
            </a:r>
            <a:endParaRPr lang="en-US" sz="2800" b="1" dirty="0">
              <a:solidFill>
                <a:srgbClr val="0000FF"/>
              </a:solidFill>
              <a:latin typeface="Times New Roman" pitchFamily="18" charset="0"/>
              <a:cs typeface="Times New Roman" pitchFamily="18" charset="0"/>
            </a:endParaRPr>
          </a:p>
          <a:p>
            <a:endParaRPr lang="en-US" sz="2800" b="1" dirty="0">
              <a:latin typeface="+mj-lt"/>
            </a:endParaRPr>
          </a:p>
        </p:txBody>
      </p:sp>
      <p:sp>
        <p:nvSpPr>
          <p:cNvPr id="14" name="Rectangle 13"/>
          <p:cNvSpPr/>
          <p:nvPr/>
        </p:nvSpPr>
        <p:spPr>
          <a:xfrm>
            <a:off x="382965" y="2685940"/>
            <a:ext cx="2730500" cy="523220"/>
          </a:xfrm>
          <a:prstGeom prst="rect">
            <a:avLst/>
          </a:prstGeom>
        </p:spPr>
        <p:txBody>
          <a:bodyPr wrap="square">
            <a:spAutoFit/>
          </a:bodyPr>
          <a:lstStyle/>
          <a:p>
            <a:r>
              <a:rPr lang="vi-VN" sz="2800" b="1" i="1" dirty="0" smtClean="0">
                <a:solidFill>
                  <a:srgbClr val="0000FF"/>
                </a:solidFill>
                <a:latin typeface="+mj-lt"/>
              </a:rPr>
              <a:t>* </a:t>
            </a:r>
            <a:r>
              <a:rPr lang="vi-VN" sz="2800" b="1" i="1" dirty="0">
                <a:solidFill>
                  <a:srgbClr val="0000FF"/>
                </a:solidFill>
                <a:latin typeface="+mj-lt"/>
              </a:rPr>
              <a:t>Về phía GV:</a:t>
            </a:r>
            <a:endParaRPr lang="en-US" sz="2800" b="1" dirty="0">
              <a:solidFill>
                <a:srgbClr val="0000FF"/>
              </a:solidFill>
              <a:latin typeface="+mj-lt"/>
            </a:endParaRPr>
          </a:p>
        </p:txBody>
      </p:sp>
      <p:sp>
        <p:nvSpPr>
          <p:cNvPr id="15" name="Rectangle 14"/>
          <p:cNvSpPr/>
          <p:nvPr/>
        </p:nvSpPr>
        <p:spPr>
          <a:xfrm>
            <a:off x="444500" y="3352800"/>
            <a:ext cx="8469590" cy="1384995"/>
          </a:xfrm>
          <a:prstGeom prst="rect">
            <a:avLst/>
          </a:prstGeom>
        </p:spPr>
        <p:txBody>
          <a:bodyPr wrap="square">
            <a:spAutoFit/>
          </a:bodyPr>
          <a:lstStyle/>
          <a:p>
            <a:pPr algn="just"/>
            <a:r>
              <a:rPr lang="en-US" sz="2800" b="1" dirty="0" smtClean="0">
                <a:latin typeface="+mj-lt"/>
              </a:rPr>
              <a:t>      </a:t>
            </a:r>
            <a:r>
              <a:rPr lang="vi-VN" sz="2800" b="1" dirty="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cs typeface="Times New Roman" pitchFamily="18" charset="0"/>
              </a:rPr>
              <a:t>Trình độ tin học và tiếng Anh của giáo viên còn hạn </a:t>
            </a:r>
            <a:r>
              <a:rPr lang="nl-NL" sz="2800" b="1" dirty="0" smtClean="0">
                <a:solidFill>
                  <a:srgbClr val="0000FF"/>
                </a:solidFill>
                <a:latin typeface="Times New Roman" pitchFamily="18" charset="0"/>
                <a:cs typeface="Times New Roman" pitchFamily="18" charset="0"/>
              </a:rPr>
              <a:t>chế.</a:t>
            </a:r>
            <a:r>
              <a:rPr lang="nl-NL" sz="2800" dirty="0"/>
              <a:t> </a:t>
            </a:r>
            <a:r>
              <a:rPr lang="nl-NL" sz="2800" b="1" dirty="0">
                <a:solidFill>
                  <a:srgbClr val="0000FF"/>
                </a:solidFill>
                <a:latin typeface="Times New Roman" pitchFamily="18" charset="0"/>
                <a:cs typeface="Times New Roman" pitchFamily="18" charset="0"/>
              </a:rPr>
              <a:t>V</a:t>
            </a:r>
            <a:r>
              <a:rPr lang="nl-NL" sz="2800" b="1" dirty="0" smtClean="0">
                <a:solidFill>
                  <a:srgbClr val="0000FF"/>
                </a:solidFill>
                <a:latin typeface="Times New Roman" pitchFamily="18" charset="0"/>
                <a:cs typeface="Times New Roman" pitchFamily="18" charset="0"/>
              </a:rPr>
              <a:t>iệc </a:t>
            </a:r>
            <a:r>
              <a:rPr lang="nl-NL" sz="2800" b="1" dirty="0">
                <a:solidFill>
                  <a:srgbClr val="0000FF"/>
                </a:solidFill>
                <a:latin typeface="Times New Roman" pitchFamily="18" charset="0"/>
                <a:cs typeface="Times New Roman" pitchFamily="18" charset="0"/>
              </a:rPr>
              <a:t>lắp đặt các thiết bị máy móc đòi hỏi có hiểu biết và mất nhiều thời gian .... </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508327" y="5025043"/>
            <a:ext cx="8508345" cy="1384995"/>
          </a:xfrm>
          <a:prstGeom prst="rect">
            <a:avLst/>
          </a:prstGeom>
        </p:spPr>
        <p:txBody>
          <a:bodyPr wrap="square">
            <a:spAutoFit/>
          </a:bodyPr>
          <a:lstStyle/>
          <a:p>
            <a:pPr algn="just"/>
            <a:r>
              <a:rPr lang="en-US" sz="2800" b="1" dirty="0" smtClean="0">
                <a:latin typeface="+mj-lt"/>
              </a:rPr>
              <a:t>    </a:t>
            </a:r>
            <a:r>
              <a:rPr lang="nl-NL" sz="2800" b="1" dirty="0">
                <a:solidFill>
                  <a:srgbClr val="0000FF"/>
                </a:solidFill>
                <a:latin typeface="Times New Roman" pitchFamily="18" charset="0"/>
                <a:cs typeface="Times New Roman" pitchFamily="18" charset="0"/>
              </a:rPr>
              <a:t>+</a:t>
            </a:r>
            <a:r>
              <a:rPr lang="vi-VN" sz="2800" b="1" dirty="0">
                <a:solidFill>
                  <a:srgbClr val="0000FF"/>
                </a:solidFill>
                <a:latin typeface="Times New Roman" pitchFamily="18" charset="0"/>
                <a:cs typeface="Times New Roman" pitchFamily="18" charset="0"/>
              </a:rPr>
              <a:t>Phần  lớn các giáo viên ngại sử dụng bài giảng có ứng dụng CNTT vì nghĩ rằng sẽ tốn thời gian chuẩn bị. </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177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linds(horizontal)">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8" grpId="0"/>
      <p:bldP spid="8" grpId="1"/>
      <p:bldP spid="9" grpId="0"/>
      <p:bldP spid="9" grpId="1"/>
      <p:bldP spid="7" grpId="0"/>
      <p:bldP spid="10" grpId="0"/>
      <p:bldP spid="10" grpId="1"/>
      <p:bldP spid="11" grpId="0"/>
      <p:bldP spid="12" grpId="0"/>
      <p:bldP spid="13" grpId="0"/>
      <p:bldP spid="13" grpId="1"/>
      <p:bldP spid="14" grpId="0"/>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197906"/>
            <a:ext cx="2659702" cy="584775"/>
          </a:xfrm>
          <a:prstGeom prst="rect">
            <a:avLst/>
          </a:prstGeom>
        </p:spPr>
        <p:txBody>
          <a:bodyPr wrap="none">
            <a:spAutoFit/>
          </a:bodyPr>
          <a:lstStyle/>
          <a:p>
            <a:r>
              <a:rPr lang="nl-NL" sz="3200" b="1" u="sng" dirty="0">
                <a:solidFill>
                  <a:srgbClr val="0000FF"/>
                </a:solidFill>
                <a:latin typeface="Times New Roman" pitchFamily="18" charset="0"/>
                <a:cs typeface="Times New Roman" pitchFamily="18" charset="0"/>
              </a:rPr>
              <a:t>III. Biện pháp</a:t>
            </a:r>
            <a:endParaRPr lang="en-US" sz="3200" b="1" u="sng" dirty="0">
              <a:solidFill>
                <a:srgbClr val="0000FF"/>
              </a:solidFill>
              <a:latin typeface="Times New Roman" pitchFamily="18" charset="0"/>
              <a:cs typeface="Times New Roman" pitchFamily="18" charset="0"/>
            </a:endParaRPr>
          </a:p>
        </p:txBody>
      </p:sp>
      <p:sp>
        <p:nvSpPr>
          <p:cNvPr id="3" name="Rectangle 2"/>
          <p:cNvSpPr/>
          <p:nvPr/>
        </p:nvSpPr>
        <p:spPr>
          <a:xfrm>
            <a:off x="432455" y="1199346"/>
            <a:ext cx="8382000" cy="523220"/>
          </a:xfrm>
          <a:prstGeom prst="rect">
            <a:avLst/>
          </a:prstGeom>
        </p:spPr>
        <p:txBody>
          <a:bodyPr wrap="square">
            <a:spAutoFit/>
          </a:bodyPr>
          <a:lstStyle/>
          <a:p>
            <a:pPr algn="just"/>
            <a:r>
              <a:rPr lang="vi-VN" sz="2800" b="1" dirty="0">
                <a:solidFill>
                  <a:srgbClr val="0000FF"/>
                </a:solidFill>
                <a:latin typeface="Times New Roman" pitchFamily="18" charset="0"/>
                <a:cs typeface="Times New Roman" pitchFamily="18" charset="0"/>
              </a:rPr>
              <a:t>1.1. Nâng cao nhận thức cho giáo viên trong tổ.</a:t>
            </a:r>
            <a:endParaRPr lang="en-US" sz="2800" b="1" dirty="0">
              <a:solidFill>
                <a:srgbClr val="0000FF"/>
              </a:solidFill>
              <a:latin typeface="Times New Roman" pitchFamily="18" charset="0"/>
              <a:cs typeface="Times New Roman" pitchFamily="18" charset="0"/>
            </a:endParaRPr>
          </a:p>
        </p:txBody>
      </p:sp>
      <p:sp>
        <p:nvSpPr>
          <p:cNvPr id="8" name="Rectangle 7"/>
          <p:cNvSpPr/>
          <p:nvPr/>
        </p:nvSpPr>
        <p:spPr>
          <a:xfrm>
            <a:off x="344864" y="1733659"/>
            <a:ext cx="8405435" cy="1384995"/>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Đẩy mạnh tuyên truyền </a:t>
            </a:r>
            <a:r>
              <a:rPr lang="vi-VN" sz="2800" b="1" dirty="0"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giáo </a:t>
            </a:r>
            <a:r>
              <a:rPr lang="vi-VN" sz="2800" b="1" dirty="0">
                <a:solidFill>
                  <a:srgbClr val="0000FF"/>
                </a:solidFill>
                <a:latin typeface="Times New Roman" pitchFamily="18" charset="0"/>
                <a:cs typeface="Times New Roman" pitchFamily="18" charset="0"/>
              </a:rPr>
              <a:t>viên thấy rõ hiệu quả và yêu cầu mang tính tất yếu của việc ứng dụng CNTT trong đổi mới phương pháp giảng </a:t>
            </a:r>
            <a:r>
              <a:rPr lang="vi-VN" sz="2800" b="1" dirty="0" smtClean="0">
                <a:solidFill>
                  <a:srgbClr val="0000FF"/>
                </a:solidFill>
                <a:latin typeface="Times New Roman" pitchFamily="18" charset="0"/>
                <a:cs typeface="Times New Roman" pitchFamily="18" charset="0"/>
              </a:rPr>
              <a:t>dạy</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315308" y="3118654"/>
            <a:ext cx="8487984" cy="954107"/>
          </a:xfrm>
          <a:prstGeom prst="rect">
            <a:avLst/>
          </a:prstGeom>
        </p:spPr>
        <p:txBody>
          <a:bodyPr wrap="square">
            <a:spAutoFit/>
          </a:bodyPr>
          <a:lstStyle/>
          <a:p>
            <a:pPr algn="just"/>
            <a:r>
              <a:rPr lang="en-US" sz="2800" b="1" dirty="0" smtClean="0">
                <a:latin typeface="+mj-lt"/>
              </a:rPr>
              <a:t>      </a:t>
            </a:r>
            <a:r>
              <a:rPr lang="vi-VN" sz="2800" b="1" dirty="0">
                <a:solidFill>
                  <a:srgbClr val="0000FF"/>
                </a:solidFill>
                <a:latin typeface="Times New Roman" pitchFamily="18" charset="0"/>
                <a:cs typeface="Times New Roman" pitchFamily="18" charset="0"/>
              </a:rPr>
              <a:t>- Phát động sâu rộng phong trào và đề ra yêu cầu cụ thể về số tiết ứng dụng CNTT đối với mỗi giáo </a:t>
            </a:r>
            <a:r>
              <a:rPr lang="vi-VN" sz="2800" b="1" dirty="0" smtClean="0">
                <a:solidFill>
                  <a:srgbClr val="0000FF"/>
                </a:solidFill>
                <a:latin typeface="Times New Roman" pitchFamily="18" charset="0"/>
                <a:cs typeface="Times New Roman" pitchFamily="18" charset="0"/>
              </a:rPr>
              <a:t>viên</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344865" y="714462"/>
            <a:ext cx="5109091" cy="523220"/>
          </a:xfrm>
          <a:prstGeom prst="rect">
            <a:avLst/>
          </a:prstGeom>
        </p:spPr>
        <p:txBody>
          <a:bodyPr wrap="none">
            <a:spAutoFit/>
          </a:bodyPr>
          <a:lstStyle/>
          <a:p>
            <a:r>
              <a:rPr lang="vi-VN" sz="2800" b="1" dirty="0">
                <a:solidFill>
                  <a:srgbClr val="0000FF"/>
                </a:solidFill>
                <a:latin typeface="Times New Roman" pitchFamily="18" charset="0"/>
                <a:cs typeface="Times New Roman" pitchFamily="18" charset="0"/>
              </a:rPr>
              <a:t>1. Công tác bồi dưỡng giáo viên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432455" y="1703322"/>
            <a:ext cx="8382000" cy="954107"/>
          </a:xfrm>
          <a:prstGeom prst="rect">
            <a:avLst/>
          </a:prstGeom>
        </p:spPr>
        <p:txBody>
          <a:bodyPr wrap="square">
            <a:spAutoFit/>
          </a:bodyPr>
          <a:lstStyle/>
          <a:p>
            <a:pPr algn="just"/>
            <a:r>
              <a:rPr lang="vi-VN" sz="2800" b="1" dirty="0">
                <a:solidFill>
                  <a:srgbClr val="0000FF"/>
                </a:solidFill>
                <a:latin typeface="Times New Roman" pitchFamily="18" charset="0"/>
                <a:cs typeface="Times New Roman" pitchFamily="18" charset="0"/>
              </a:rPr>
              <a:t>1.2. Nâng cao trình độ tin học, bồi dưỡng kỹ năng ứng dụng CNTT</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Rectangle 10"/>
          <p:cNvSpPr/>
          <p:nvPr/>
        </p:nvSpPr>
        <p:spPr>
          <a:xfrm>
            <a:off x="432455" y="2592945"/>
            <a:ext cx="8382000" cy="1815882"/>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Nâng </a:t>
            </a:r>
            <a:r>
              <a:rPr lang="vi-VN" sz="2800" b="1" dirty="0">
                <a:solidFill>
                  <a:srgbClr val="0000FF"/>
                </a:solidFill>
                <a:latin typeface="Times New Roman" pitchFamily="18" charset="0"/>
                <a:cs typeface="Times New Roman" pitchFamily="18" charset="0"/>
              </a:rPr>
              <a:t>cao năng lực ứng dụng CNTT đáp ứng chuẩn kỹ năng sử dụng CNTT quy </a:t>
            </a:r>
            <a:r>
              <a:rPr lang="vi-VN" sz="2800" b="1" dirty="0"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Tổ </a:t>
            </a:r>
            <a:r>
              <a:rPr lang="vi-VN" sz="2800" b="1" dirty="0">
                <a:solidFill>
                  <a:srgbClr val="0000FF"/>
                </a:solidFill>
                <a:latin typeface="Times New Roman" pitchFamily="18" charset="0"/>
                <a:cs typeface="Times New Roman" pitchFamily="18" charset="0"/>
              </a:rPr>
              <a:t>chức các buổi bồi dưỡng kỹ năng sử dụng máy tính và các phần mềm dạy </a:t>
            </a:r>
            <a:r>
              <a:rPr lang="vi-VN" sz="2800" b="1" dirty="0" smtClean="0">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a:t>
            </a:r>
          </a:p>
        </p:txBody>
      </p:sp>
      <p:sp>
        <p:nvSpPr>
          <p:cNvPr id="12" name="Rectangle 11"/>
          <p:cNvSpPr/>
          <p:nvPr/>
        </p:nvSpPr>
        <p:spPr>
          <a:xfrm>
            <a:off x="381000" y="4191000"/>
            <a:ext cx="8382000" cy="2308324"/>
          </a:xfrm>
          <a:prstGeom prst="rect">
            <a:avLst/>
          </a:prstGeom>
        </p:spPr>
        <p:txBody>
          <a:bodyPr wrap="square">
            <a:spAutoFit/>
          </a:bodyPr>
          <a:lstStyle/>
          <a:p>
            <a:pPr algn="just"/>
            <a:r>
              <a:rPr lang="vi-VN" sz="3200" dirty="0"/>
              <a:t>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Tổ chức sinh hoạt chuyên môn, chuyên đề để trao đổi về kinh nghiệm ứng dụng CNTT trong giảng dạy. Kỹ năng khai thác sử dụng có hiệu quả các nguồn học liệu, kỹ năng tìm kiếm thông tin trên internet, kỹ năng xây dựng bài giảng</a:t>
            </a:r>
            <a:r>
              <a:rPr lang="vi-VN" sz="2800" b="1" dirty="0" smtClean="0">
                <a:solidFill>
                  <a:srgbClr val="0000FF"/>
                </a:solidFill>
                <a:latin typeface="Times New Roman" pitchFamily="18" charset="0"/>
                <a:cs typeface="Times New Roman" pitchFamily="18" charset="0"/>
              </a:rPr>
              <a:t>...</a:t>
            </a:r>
            <a:endParaRPr lang="en-US" sz="2800" b="1" u="sng" dirty="0">
              <a:solidFill>
                <a:srgbClr val="0000FF"/>
              </a:solidFill>
              <a:latin typeface="Times New Roman" pitchFamily="18" charset="0"/>
              <a:cs typeface="Times New Roman" pitchFamily="18" charset="0"/>
            </a:endParaRPr>
          </a:p>
        </p:txBody>
      </p:sp>
      <p:sp>
        <p:nvSpPr>
          <p:cNvPr id="15" name="Rectangle 14"/>
          <p:cNvSpPr/>
          <p:nvPr/>
        </p:nvSpPr>
        <p:spPr>
          <a:xfrm>
            <a:off x="432455" y="2806005"/>
            <a:ext cx="8382000" cy="1384995"/>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Định hướng cho giáo viên luôn có ý thức tự học, tự nghiên cứu, sưu tầm tài liệu hướng dẫn ứng dụng CNTT một cách hiệu </a:t>
            </a:r>
            <a:r>
              <a:rPr lang="vi-VN" sz="2800" b="1" dirty="0" smtClean="0">
                <a:solidFill>
                  <a:srgbClr val="0000FF"/>
                </a:solidFill>
                <a:latin typeface="Times New Roman" pitchFamily="18" charset="0"/>
                <a:cs typeface="Times New Roman" pitchFamily="18" charset="0"/>
              </a:rPr>
              <a:t>quả</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6" name="Rectangle 15"/>
          <p:cNvSpPr/>
          <p:nvPr/>
        </p:nvSpPr>
        <p:spPr>
          <a:xfrm>
            <a:off x="432455" y="4068822"/>
            <a:ext cx="838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Động viên giáo viên tích cực tự học, luôn cầu thị tiến bộ, thường xuyên trao đổi với đồng </a:t>
            </a:r>
            <a:r>
              <a:rPr lang="vi-VN" sz="2800" b="1" dirty="0" smtClean="0">
                <a:solidFill>
                  <a:srgbClr val="0000FF"/>
                </a:solidFill>
                <a:latin typeface="Times New Roman" pitchFamily="18" charset="0"/>
                <a:cs typeface="Times New Roman" pitchFamily="18" charset="0"/>
              </a:rPr>
              <a:t>nghiệp</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845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8" grpId="1"/>
      <p:bldP spid="9" grpId="0"/>
      <p:bldP spid="9" grpId="1"/>
      <p:bldP spid="7" grpId="0"/>
      <p:bldP spid="10" grpId="0"/>
      <p:bldP spid="11" grpId="0"/>
      <p:bldP spid="11" grpId="1"/>
      <p:bldP spid="12" grpId="0"/>
      <p:bldP spid="12" grpId="1"/>
      <p:bldP spid="15" grpId="0"/>
      <p:bldP spid="15"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65" y="1237682"/>
            <a:ext cx="8458200" cy="584775"/>
          </a:xfrm>
          <a:prstGeom prst="rect">
            <a:avLst/>
          </a:prstGeom>
        </p:spPr>
        <p:txBody>
          <a:bodyPr wrap="square">
            <a:spAutoFit/>
          </a:bodyPr>
          <a:lstStyle/>
          <a:p>
            <a:r>
              <a:rPr lang="vi-VN" sz="3200" dirty="0"/>
              <a:t> </a:t>
            </a:r>
            <a:r>
              <a:rPr lang="vi-VN" sz="2800" b="1" dirty="0" smtClean="0">
                <a:solidFill>
                  <a:srgbClr val="0000FF"/>
                </a:solidFill>
                <a:latin typeface="Times New Roman" pitchFamily="18" charset="0"/>
                <a:cs typeface="Times New Roman" pitchFamily="18" charset="0"/>
              </a:rPr>
              <a:t>2</a:t>
            </a:r>
            <a:r>
              <a:rPr lang="vi-VN" sz="2800" b="1" dirty="0">
                <a:solidFill>
                  <a:srgbClr val="0000FF"/>
                </a:solidFill>
                <a:latin typeface="Times New Roman" pitchFamily="18" charset="0"/>
                <a:cs typeface="Times New Roman" pitchFamily="18" charset="0"/>
              </a:rPr>
              <a:t>. Công tác xây dựng cơ sở vật chất, trang thiết bị</a:t>
            </a:r>
            <a:r>
              <a:rPr lang="vi-VN" sz="2800" b="1" dirty="0" smtClean="0">
                <a:solidFill>
                  <a:srgbClr val="0000FF"/>
                </a:solidFill>
                <a:latin typeface="Times New Roman" pitchFamily="18" charset="0"/>
                <a:cs typeface="Times New Roman" pitchFamily="18" charset="0"/>
              </a:rPr>
              <a:t>.</a:t>
            </a:r>
            <a:endParaRPr lang="en-US" sz="2800" b="1" u="sng" dirty="0">
              <a:solidFill>
                <a:srgbClr val="0000FF"/>
              </a:solidFill>
              <a:latin typeface="Times New Roman" pitchFamily="18" charset="0"/>
              <a:cs typeface="Times New Roman" pitchFamily="18" charset="0"/>
            </a:endParaRPr>
          </a:p>
        </p:txBody>
      </p:sp>
      <p:sp>
        <p:nvSpPr>
          <p:cNvPr id="3" name="Rectangle 2"/>
          <p:cNvSpPr/>
          <p:nvPr/>
        </p:nvSpPr>
        <p:spPr>
          <a:xfrm>
            <a:off x="241300" y="1822457"/>
            <a:ext cx="8382000" cy="2677656"/>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Mỗi </a:t>
            </a:r>
            <a:r>
              <a:rPr lang="vi-VN" sz="2800" b="1" dirty="0">
                <a:solidFill>
                  <a:srgbClr val="0000FF"/>
                </a:solidFill>
                <a:latin typeface="Times New Roman" pitchFamily="18" charset="0"/>
                <a:cs typeface="Times New Roman" pitchFamily="18" charset="0"/>
              </a:rPr>
              <a:t>khu đều đã trang bị cho máy chiếu tuy nhiên để thực hiện ứng dụng công nghệ thông tin được hợp lý thì các giáo viên trong tổ đã cố gắng bố trí sắp xếp thời khóa biểu lệch ca, lệch tiết để các lớp đều được  khai thác hiệu quả và sử dụng tối đa số trang thiết bị hiện có.</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319465" y="4500113"/>
            <a:ext cx="8382000" cy="1384995"/>
          </a:xfrm>
          <a:prstGeom prst="rect">
            <a:avLst/>
          </a:prstGeom>
        </p:spPr>
        <p:txBody>
          <a:bodyPr wrap="square">
            <a:spAutoFit/>
          </a:bodyPr>
          <a:lstStyle/>
          <a:p>
            <a:r>
              <a:rPr lang="nl-NL" sz="2800" b="1" dirty="0" smtClean="0">
                <a:solidFill>
                  <a:srgbClr val="0000FF"/>
                </a:solidFill>
                <a:latin typeface="Times New Roman" pitchFamily="18" charset="0"/>
                <a:cs typeface="Times New Roman" pitchFamily="18" charset="0"/>
              </a:rPr>
              <a:t>    - Các </a:t>
            </a:r>
            <a:r>
              <a:rPr lang="nl-NL" sz="2800" b="1" dirty="0">
                <a:solidFill>
                  <a:srgbClr val="0000FF"/>
                </a:solidFill>
                <a:latin typeface="Times New Roman" pitchFamily="18" charset="0"/>
                <a:cs typeface="Times New Roman" pitchFamily="18" charset="0"/>
              </a:rPr>
              <a:t>phòng khu trung tâm</a:t>
            </a:r>
            <a:r>
              <a:rPr lang="vi-VN" sz="2800" b="1" dirty="0">
                <a:solidFill>
                  <a:srgbClr val="0000FF"/>
                </a:solidFill>
                <a:latin typeface="Times New Roman" pitchFamily="18" charset="0"/>
                <a:cs typeface="Times New Roman" pitchFamily="18" charset="0"/>
              </a:rPr>
              <a:t> đều có kết nối Internet để cán bộ, giáo viên được truy cập Internet và tra cứu thông tin một cách thường xuyên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5" name="Rectangle 4"/>
          <p:cNvSpPr/>
          <p:nvPr/>
        </p:nvSpPr>
        <p:spPr>
          <a:xfrm>
            <a:off x="344865" y="1905000"/>
            <a:ext cx="8382000" cy="1384995"/>
          </a:xfrm>
          <a:prstGeom prst="rect">
            <a:avLst/>
          </a:prstGeom>
        </p:spPr>
        <p:txBody>
          <a:bodyPr wrap="square">
            <a:spAutoFit/>
          </a:bodyPr>
          <a:lstStyle/>
          <a:p>
            <a:pPr algn="just"/>
            <a:r>
              <a:rPr lang="nl-NL" sz="2800" b="1" dirty="0" smtClean="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a:t>
            </a:r>
            <a:r>
              <a:rPr lang="vi-VN" sz="2800" b="1" dirty="0" smtClean="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cs typeface="Times New Roman" pitchFamily="18" charset="0"/>
              </a:rPr>
              <a:t>Đa</a:t>
            </a:r>
            <a:r>
              <a:rPr lang="vi-VN" sz="2800" b="1" dirty="0">
                <a:solidFill>
                  <a:srgbClr val="0000FF"/>
                </a:solidFill>
                <a:latin typeface="Times New Roman" pitchFamily="18" charset="0"/>
                <a:cs typeface="Times New Roman" pitchFamily="18" charset="0"/>
              </a:rPr>
              <a:t> số </a:t>
            </a:r>
            <a:r>
              <a:rPr lang="nl-NL" sz="2800" b="1" dirty="0">
                <a:solidFill>
                  <a:srgbClr val="0000FF"/>
                </a:solidFill>
                <a:latin typeface="Times New Roman" pitchFamily="18" charset="0"/>
                <a:cs typeface="Times New Roman" pitchFamily="18" charset="0"/>
              </a:rPr>
              <a:t>lớp</a:t>
            </a:r>
            <a:r>
              <a:rPr lang="vi-VN" sz="2800" b="1" dirty="0">
                <a:solidFill>
                  <a:srgbClr val="0000FF"/>
                </a:solidFill>
                <a:latin typeface="Times New Roman" pitchFamily="18" charset="0"/>
                <a:cs typeface="Times New Roman" pitchFamily="18" charset="0"/>
              </a:rPr>
              <a:t> đã lắp đặt cố định máy chiếu trên các lớp học nhằm thuận tiện cho giáo viên sử dụng và ứng dụng CNTT một cách được thường xuyên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6" name="Rectangle 5"/>
          <p:cNvSpPr/>
          <p:nvPr/>
        </p:nvSpPr>
        <p:spPr>
          <a:xfrm>
            <a:off x="381000" y="278656"/>
            <a:ext cx="2659702" cy="584775"/>
          </a:xfrm>
          <a:prstGeom prst="rect">
            <a:avLst/>
          </a:prstGeom>
        </p:spPr>
        <p:txBody>
          <a:bodyPr wrap="none">
            <a:spAutoFit/>
          </a:bodyPr>
          <a:lstStyle/>
          <a:p>
            <a:r>
              <a:rPr lang="nl-NL" sz="3200" b="1" u="sng" dirty="0">
                <a:solidFill>
                  <a:srgbClr val="0000FF"/>
                </a:solidFill>
                <a:latin typeface="Times New Roman" pitchFamily="18" charset="0"/>
                <a:cs typeface="Times New Roman" pitchFamily="18" charset="0"/>
              </a:rPr>
              <a:t>III. Biện pháp</a:t>
            </a:r>
            <a:endParaRPr lang="en-US" sz="3200" b="1" u="sng" dirty="0">
              <a:solidFill>
                <a:srgbClr val="0000FF"/>
              </a:solidFill>
              <a:latin typeface="Times New Roman" pitchFamily="18" charset="0"/>
              <a:cs typeface="Times New Roman" pitchFamily="18" charset="0"/>
            </a:endParaRPr>
          </a:p>
        </p:txBody>
      </p:sp>
      <p:sp>
        <p:nvSpPr>
          <p:cNvPr id="7" name="Rectangle 6"/>
          <p:cNvSpPr/>
          <p:nvPr/>
        </p:nvSpPr>
        <p:spPr>
          <a:xfrm>
            <a:off x="344865" y="790662"/>
            <a:ext cx="5109091" cy="523220"/>
          </a:xfrm>
          <a:prstGeom prst="rect">
            <a:avLst/>
          </a:prstGeom>
        </p:spPr>
        <p:txBody>
          <a:bodyPr wrap="none">
            <a:spAutoFit/>
          </a:bodyPr>
          <a:lstStyle/>
          <a:p>
            <a:r>
              <a:rPr lang="vi-VN" sz="2800" b="1" dirty="0">
                <a:solidFill>
                  <a:srgbClr val="0000FF"/>
                </a:solidFill>
                <a:latin typeface="Times New Roman" pitchFamily="18" charset="0"/>
                <a:cs typeface="Times New Roman" pitchFamily="18" charset="0"/>
              </a:rPr>
              <a:t>1. Công tác bồi dưỡng giáo viên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68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10" grpId="0"/>
      <p:bldP spid="10"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565" y="1682757"/>
            <a:ext cx="8458200" cy="1015663"/>
          </a:xfrm>
          <a:prstGeom prst="rect">
            <a:avLst/>
          </a:prstGeom>
        </p:spPr>
        <p:txBody>
          <a:bodyPr wrap="square">
            <a:spAutoFit/>
          </a:bodyPr>
          <a:lstStyle/>
          <a:p>
            <a:r>
              <a:rPr lang="vi-VN" sz="3200" dirty="0"/>
              <a:t> </a:t>
            </a:r>
            <a:r>
              <a:rPr lang="vi-VN" sz="2800" b="1" dirty="0">
                <a:solidFill>
                  <a:srgbClr val="0000FF"/>
                </a:solidFill>
                <a:latin typeface="Times New Roman" pitchFamily="18" charset="0"/>
                <a:cs typeface="Times New Roman" pitchFamily="18" charset="0"/>
              </a:rPr>
              <a:t>3. Đẩy mạnh hoạt động ứng dụng CNTT trong dạy học của tổ</a:t>
            </a:r>
            <a:r>
              <a:rPr lang="vi-VN" sz="2800" b="1" dirty="0" smtClean="0"/>
              <a:t>.</a:t>
            </a:r>
            <a:endParaRPr lang="en-US" sz="2800" b="1" u="sng" dirty="0">
              <a:solidFill>
                <a:srgbClr val="0000FF"/>
              </a:solidFill>
              <a:latin typeface="Times New Roman" pitchFamily="18" charset="0"/>
              <a:cs typeface="Times New Roman" pitchFamily="18" charset="0"/>
            </a:endParaRPr>
          </a:p>
        </p:txBody>
      </p:sp>
      <p:sp>
        <p:nvSpPr>
          <p:cNvPr id="3" name="Rectangle 2"/>
          <p:cNvSpPr/>
          <p:nvPr/>
        </p:nvSpPr>
        <p:spPr>
          <a:xfrm>
            <a:off x="203200" y="2596819"/>
            <a:ext cx="838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Đẩy </a:t>
            </a:r>
            <a:r>
              <a:rPr lang="vi-VN" sz="2800" b="1" dirty="0">
                <a:solidFill>
                  <a:srgbClr val="0000FF"/>
                </a:solidFill>
                <a:latin typeface="Times New Roman" pitchFamily="18" charset="0"/>
                <a:cs typeface="Times New Roman" pitchFamily="18" charset="0"/>
              </a:rPr>
              <a:t>mạnh công tác thông tin tuyên truyền thông qua hội nghị chuyên đề tổ khối, các cuộc </a:t>
            </a:r>
            <a:r>
              <a:rPr lang="vi-VN" sz="2800" b="1" dirty="0" smtClean="0">
                <a:solidFill>
                  <a:srgbClr val="0000FF"/>
                </a:solidFill>
                <a:latin typeface="Times New Roman" pitchFamily="18" charset="0"/>
                <a:cs typeface="Times New Roman" pitchFamily="18" charset="0"/>
              </a:rPr>
              <a:t>thi</a:t>
            </a:r>
            <a:r>
              <a:rPr lang="en-US" sz="2800" b="1" dirty="0" smtClean="0">
                <a:solidFill>
                  <a:srgbClr val="0000FF"/>
                </a:solidFill>
                <a:latin typeface="Times New Roman" pitchFamily="18" charset="0"/>
                <a:cs typeface="Times New Roman" pitchFamily="18" charset="0"/>
              </a:rPr>
              <a:t>.</a:t>
            </a:r>
            <a:r>
              <a:rPr lang="vi-VN"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230565" y="3487426"/>
            <a:ext cx="8382000" cy="2677656"/>
          </a:xfrm>
          <a:prstGeom prst="rect">
            <a:avLst/>
          </a:prstGeom>
        </p:spPr>
        <p:txBody>
          <a:bodyPr wrap="square">
            <a:spAutoFit/>
          </a:bodyPr>
          <a:lstStyle/>
          <a:p>
            <a:pPr algn="just"/>
            <a:r>
              <a:rPr lang="nl-NL" sz="2800" b="1" dirty="0" smtClean="0">
                <a:solidFill>
                  <a:srgbClr val="0000FF"/>
                </a:solidFill>
                <a:latin typeface="Times New Roman" pitchFamily="18" charset="0"/>
                <a:cs typeface="Times New Roman" pitchFamily="18" charset="0"/>
              </a:rPr>
              <a:t>    - </a:t>
            </a:r>
            <a:r>
              <a:rPr lang="nl-NL" sz="2800" b="1" dirty="0">
                <a:solidFill>
                  <a:srgbClr val="0000FF"/>
                </a:solidFill>
                <a:latin typeface="Times New Roman" pitchFamily="18" charset="0"/>
                <a:cs typeface="Times New Roman" pitchFamily="18" charset="0"/>
              </a:rPr>
              <a:t>Ngay từ đầu năm </a:t>
            </a:r>
            <a:r>
              <a:rPr lang="nl-NL" sz="2800" b="1" dirty="0" smtClean="0">
                <a:solidFill>
                  <a:srgbClr val="0000FF"/>
                </a:solidFill>
                <a:latin typeface="Times New Roman" pitchFamily="18" charset="0"/>
                <a:cs typeface="Times New Roman" pitchFamily="18" charset="0"/>
              </a:rPr>
              <a:t>học GV </a:t>
            </a:r>
            <a:r>
              <a:rPr lang="nl-NL" sz="2800" b="1" dirty="0">
                <a:solidFill>
                  <a:srgbClr val="0000FF"/>
                </a:solidFill>
                <a:latin typeface="Times New Roman" pitchFamily="18" charset="0"/>
                <a:cs typeface="Times New Roman" pitchFamily="18" charset="0"/>
              </a:rPr>
              <a:t>trong tổ đăng kí các tiết dạy có UDCNTT theo từng tuần, tháng, mỗi GV đăng kí ít nhất 2 tiết/tuần. </a:t>
            </a:r>
            <a:r>
              <a:rPr lang="vi-VN" sz="2800" b="1" dirty="0" smtClean="0">
                <a:solidFill>
                  <a:srgbClr val="0000FF"/>
                </a:solidFill>
                <a:latin typeface="Times New Roman" pitchFamily="18" charset="0"/>
                <a:cs typeface="Times New Roman" pitchFamily="18" charset="0"/>
              </a:rPr>
              <a:t>Tổ </a:t>
            </a:r>
            <a:r>
              <a:rPr lang="vi-VN" sz="2800" b="1" dirty="0">
                <a:solidFill>
                  <a:srgbClr val="0000FF"/>
                </a:solidFill>
                <a:latin typeface="Times New Roman" pitchFamily="18" charset="0"/>
                <a:cs typeface="Times New Roman" pitchFamily="18" charset="0"/>
              </a:rPr>
              <a:t>chuyên môn nhà trường chú trọng dự giờ thăm lớp, rút kinh nghiệm và tổ chức sinh hoạt chuyên môn trao đổi về cách ứng dụng CNTT một cách chọn lọc, phù hợp với đối </a:t>
            </a:r>
            <a:r>
              <a:rPr lang="vi-VN" sz="2800" b="1" dirty="0"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6" name="Rectangle 5"/>
          <p:cNvSpPr/>
          <p:nvPr/>
        </p:nvSpPr>
        <p:spPr>
          <a:xfrm>
            <a:off x="217865" y="1199582"/>
            <a:ext cx="8458200" cy="584775"/>
          </a:xfrm>
          <a:prstGeom prst="rect">
            <a:avLst/>
          </a:prstGeom>
        </p:spPr>
        <p:txBody>
          <a:bodyPr wrap="square">
            <a:spAutoFit/>
          </a:bodyPr>
          <a:lstStyle/>
          <a:p>
            <a:r>
              <a:rPr lang="vi-VN" sz="3200" dirty="0"/>
              <a:t> </a:t>
            </a:r>
            <a:r>
              <a:rPr lang="vi-VN" sz="2800" b="1" dirty="0" smtClean="0">
                <a:solidFill>
                  <a:srgbClr val="0000FF"/>
                </a:solidFill>
                <a:latin typeface="Times New Roman" pitchFamily="18" charset="0"/>
                <a:cs typeface="Times New Roman" pitchFamily="18" charset="0"/>
              </a:rPr>
              <a:t>2</a:t>
            </a:r>
            <a:r>
              <a:rPr lang="vi-VN" sz="2800" b="1" dirty="0">
                <a:solidFill>
                  <a:srgbClr val="0000FF"/>
                </a:solidFill>
                <a:latin typeface="Times New Roman" pitchFamily="18" charset="0"/>
                <a:cs typeface="Times New Roman" pitchFamily="18" charset="0"/>
              </a:rPr>
              <a:t>. Công tác xây dựng cơ sở vật chất, trang thiết bị</a:t>
            </a:r>
            <a:r>
              <a:rPr lang="vi-VN" sz="2800" b="1" dirty="0" smtClean="0">
                <a:solidFill>
                  <a:srgbClr val="0000FF"/>
                </a:solidFill>
                <a:latin typeface="Times New Roman" pitchFamily="18" charset="0"/>
                <a:cs typeface="Times New Roman" pitchFamily="18" charset="0"/>
              </a:rPr>
              <a:t>.</a:t>
            </a:r>
            <a:endParaRPr lang="en-US" sz="2800" b="1" u="sng" dirty="0">
              <a:solidFill>
                <a:srgbClr val="0000FF"/>
              </a:solidFill>
              <a:latin typeface="Times New Roman" pitchFamily="18" charset="0"/>
              <a:cs typeface="Times New Roman" pitchFamily="18" charset="0"/>
            </a:endParaRPr>
          </a:p>
        </p:txBody>
      </p:sp>
      <p:sp>
        <p:nvSpPr>
          <p:cNvPr id="7" name="Rectangle 6"/>
          <p:cNvSpPr/>
          <p:nvPr/>
        </p:nvSpPr>
        <p:spPr>
          <a:xfrm>
            <a:off x="381000" y="278656"/>
            <a:ext cx="2659702" cy="584775"/>
          </a:xfrm>
          <a:prstGeom prst="rect">
            <a:avLst/>
          </a:prstGeom>
        </p:spPr>
        <p:txBody>
          <a:bodyPr wrap="none">
            <a:spAutoFit/>
          </a:bodyPr>
          <a:lstStyle/>
          <a:p>
            <a:r>
              <a:rPr lang="nl-NL" sz="3200" b="1" u="sng" dirty="0">
                <a:solidFill>
                  <a:srgbClr val="0000FF"/>
                </a:solidFill>
                <a:latin typeface="Times New Roman" pitchFamily="18" charset="0"/>
                <a:cs typeface="Times New Roman" pitchFamily="18" charset="0"/>
              </a:rPr>
              <a:t>III. Biện pháp</a:t>
            </a:r>
            <a:endParaRPr lang="en-US" sz="3200" b="1" u="sng" dirty="0">
              <a:solidFill>
                <a:srgbClr val="0000FF"/>
              </a:solidFill>
              <a:latin typeface="Times New Roman" pitchFamily="18" charset="0"/>
              <a:cs typeface="Times New Roman" pitchFamily="18" charset="0"/>
            </a:endParaRPr>
          </a:p>
        </p:txBody>
      </p:sp>
      <p:sp>
        <p:nvSpPr>
          <p:cNvPr id="8" name="Rectangle 7"/>
          <p:cNvSpPr/>
          <p:nvPr/>
        </p:nvSpPr>
        <p:spPr>
          <a:xfrm>
            <a:off x="344865" y="790662"/>
            <a:ext cx="5109091" cy="523220"/>
          </a:xfrm>
          <a:prstGeom prst="rect">
            <a:avLst/>
          </a:prstGeom>
        </p:spPr>
        <p:txBody>
          <a:bodyPr wrap="none">
            <a:spAutoFit/>
          </a:bodyPr>
          <a:lstStyle/>
          <a:p>
            <a:r>
              <a:rPr lang="vi-VN" sz="2800" b="1" dirty="0">
                <a:solidFill>
                  <a:srgbClr val="0000FF"/>
                </a:solidFill>
                <a:latin typeface="Times New Roman" pitchFamily="18" charset="0"/>
                <a:cs typeface="Times New Roman" pitchFamily="18" charset="0"/>
              </a:rPr>
              <a:t>1. Công tác bồi dưỡng giáo viên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230565" y="2615539"/>
            <a:ext cx="8458200" cy="1446550"/>
          </a:xfrm>
          <a:prstGeom prst="rect">
            <a:avLst/>
          </a:prstGeom>
        </p:spPr>
        <p:txBody>
          <a:bodyPr wrap="square">
            <a:spAutoFit/>
          </a:bodyPr>
          <a:lstStyle/>
          <a:p>
            <a:pPr algn="just"/>
            <a:r>
              <a:rPr lang="vi-VN" sz="3200" dirty="0"/>
              <a:t> </a:t>
            </a:r>
            <a:r>
              <a:rPr lang="en-US" sz="3200" dirty="0" smtClean="0"/>
              <a:t> </a:t>
            </a:r>
            <a:r>
              <a:rPr lang="es-BO" sz="2800" b="1" dirty="0" smtClean="0">
                <a:solidFill>
                  <a:srgbClr val="0000FF"/>
                </a:solidFill>
                <a:latin typeface="Times New Roman" pitchFamily="18" charset="0"/>
                <a:cs typeface="Times New Roman" pitchFamily="18" charset="0"/>
              </a:rPr>
              <a:t>- </a:t>
            </a:r>
            <a:r>
              <a:rPr lang="es-BO" sz="2800" b="1" dirty="0">
                <a:solidFill>
                  <a:srgbClr val="0000FF"/>
                </a:solidFill>
                <a:latin typeface="Times New Roman" pitchFamily="18" charset="0"/>
                <a:cs typeface="Times New Roman" pitchFamily="18" charset="0"/>
              </a:rPr>
              <a:t>Phổ biến, hướng dẫn giáo viên, học sinh khai thác kho bài giảng e-Learning của Bộ GDĐT tại địa chỉ </a:t>
            </a:r>
            <a:r>
              <a:rPr lang="es-BO" sz="2800" b="1" u="sng" dirty="0">
                <a:solidFill>
                  <a:srgbClr val="0000FF"/>
                </a:solidFill>
                <a:latin typeface="Times New Roman" pitchFamily="18" charset="0"/>
                <a:cs typeface="Times New Roman" pitchFamily="18" charset="0"/>
                <a:hlinkClick r:id="rId2"/>
              </a:rPr>
              <a:t>http://</a:t>
            </a:r>
            <a:r>
              <a:rPr lang="es-BO" sz="2800" b="1" u="sng" dirty="0" smtClean="0">
                <a:solidFill>
                  <a:srgbClr val="0000FF"/>
                </a:solidFill>
                <a:latin typeface="Times New Roman" pitchFamily="18" charset="0"/>
                <a:cs typeface="Times New Roman" pitchFamily="18" charset="0"/>
                <a:hlinkClick r:id="rId2"/>
              </a:rPr>
              <a:t>elearning.moet.edu.vn</a:t>
            </a:r>
            <a:r>
              <a:rPr lang="es-BO" sz="2800" b="1" u="sng" dirty="0" smtClean="0">
                <a:solidFill>
                  <a:srgbClr val="0000FF"/>
                </a:solidFill>
                <a:latin typeface="Times New Roman" pitchFamily="18" charset="0"/>
                <a:cs typeface="Times New Roman" pitchFamily="18" charset="0"/>
              </a:rPr>
              <a:t>.</a:t>
            </a:r>
            <a:r>
              <a:rPr lang="es-BO" sz="2800" b="1" dirty="0" smtClean="0">
                <a:solidFill>
                  <a:srgbClr val="0000FF"/>
                </a:solidFill>
                <a:latin typeface="Times New Roman" pitchFamily="18" charset="0"/>
                <a:cs typeface="Times New Roman" pitchFamily="18" charset="0"/>
              </a:rPr>
              <a:t> </a:t>
            </a:r>
            <a:endParaRPr lang="en-US" sz="2800" b="1" u="sng" dirty="0">
              <a:solidFill>
                <a:srgbClr val="0000FF"/>
              </a:solidFill>
              <a:latin typeface="Times New Roman" pitchFamily="18" charset="0"/>
              <a:cs typeface="Times New Roman" pitchFamily="18" charset="0"/>
            </a:endParaRPr>
          </a:p>
        </p:txBody>
      </p:sp>
      <p:sp>
        <p:nvSpPr>
          <p:cNvPr id="11" name="Rectangle 10"/>
          <p:cNvSpPr/>
          <p:nvPr/>
        </p:nvSpPr>
        <p:spPr>
          <a:xfrm>
            <a:off x="344865" y="4039240"/>
            <a:ext cx="838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Xây </a:t>
            </a:r>
            <a:r>
              <a:rPr lang="vi-VN" sz="2800" b="1" dirty="0">
                <a:solidFill>
                  <a:srgbClr val="0000FF"/>
                </a:solidFill>
                <a:latin typeface="Times New Roman" pitchFamily="18" charset="0"/>
                <a:cs typeface="Times New Roman" pitchFamily="18" charset="0"/>
              </a:rPr>
              <a:t>dựng và triển khai kế hoạch tham gia thi giờ dạy có ứng dụng CNTT do trường, ngành tổ </a:t>
            </a:r>
            <a:r>
              <a:rPr lang="vi-VN" sz="2800" b="1" dirty="0"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268665" y="5022722"/>
            <a:ext cx="8382000" cy="954107"/>
          </a:xfrm>
          <a:prstGeom prst="rect">
            <a:avLst/>
          </a:prstGeom>
        </p:spPr>
        <p:txBody>
          <a:bodyPr wrap="square">
            <a:spAutoFit/>
          </a:bodyPr>
          <a:lstStyle/>
          <a:p>
            <a:pPr algn="just"/>
            <a:r>
              <a:rPr lang="nl-NL"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 Tăng cường việc khai thác sử dụng hệ thống thư điện </a:t>
            </a:r>
            <a:r>
              <a:rPr lang="vi-VN" sz="2800" b="1" dirty="0"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r>
              <a:rPr lang="vi-VN"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847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10" grpId="0"/>
      <p:bldP spid="10" grpId="1"/>
      <p:bldP spid="9" grpId="0"/>
      <p:bldP spid="9"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865" y="2532048"/>
            <a:ext cx="8494335" cy="1015663"/>
          </a:xfrm>
          <a:prstGeom prst="rect">
            <a:avLst/>
          </a:prstGeom>
        </p:spPr>
        <p:txBody>
          <a:bodyPr wrap="square">
            <a:spAutoFit/>
          </a:bodyPr>
          <a:lstStyle/>
          <a:p>
            <a:r>
              <a:rPr lang="vi-VN" sz="3200" dirty="0"/>
              <a:t> </a:t>
            </a:r>
            <a:r>
              <a:rPr lang="vi-VN" sz="2800" b="1" dirty="0" smtClean="0">
                <a:solidFill>
                  <a:srgbClr val="0000FF"/>
                </a:solidFill>
                <a:latin typeface="Times New Roman" pitchFamily="18" charset="0"/>
                <a:cs typeface="Times New Roman" pitchFamily="18" charset="0"/>
              </a:rPr>
              <a:t>4</a:t>
            </a:r>
            <a:r>
              <a:rPr lang="vi-VN" sz="2800" b="1" dirty="0">
                <a:solidFill>
                  <a:srgbClr val="0000FF"/>
                </a:solidFill>
                <a:latin typeface="Times New Roman" pitchFamily="18" charset="0"/>
                <a:cs typeface="Times New Roman" pitchFamily="18" charset="0"/>
              </a:rPr>
              <a:t>. Thực hiện hiệu quả ứng dụng CNTT trong từng tiết học tại lớp</a:t>
            </a:r>
            <a:endParaRPr lang="en-US" sz="2800" b="1" dirty="0">
              <a:solidFill>
                <a:srgbClr val="0000FF"/>
              </a:solidFill>
              <a:latin typeface="Times New Roman" pitchFamily="18" charset="0"/>
              <a:cs typeface="Times New Roman" pitchFamily="18" charset="0"/>
            </a:endParaRPr>
          </a:p>
        </p:txBody>
      </p:sp>
      <p:sp>
        <p:nvSpPr>
          <p:cNvPr id="3" name="Rectangle 2"/>
          <p:cNvSpPr/>
          <p:nvPr/>
        </p:nvSpPr>
        <p:spPr>
          <a:xfrm>
            <a:off x="381000" y="3547711"/>
            <a:ext cx="8382000" cy="1815882"/>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Giáo viên phải hiểu sâu và nắm chắc nội dung bài giảng từ đó giáo viên mới có thể thiết kế các bảng biểu, sơ đồ, hình ảnh, phim video... một cách khoa học.</a:t>
            </a:r>
          </a:p>
        </p:txBody>
      </p:sp>
      <p:sp>
        <p:nvSpPr>
          <p:cNvPr id="10" name="Rectangle 9"/>
          <p:cNvSpPr/>
          <p:nvPr/>
        </p:nvSpPr>
        <p:spPr>
          <a:xfrm>
            <a:off x="457200" y="5363593"/>
            <a:ext cx="8382000" cy="954107"/>
          </a:xfrm>
          <a:prstGeom prst="rect">
            <a:avLst/>
          </a:prstGeom>
        </p:spPr>
        <p:txBody>
          <a:bodyPr wrap="square">
            <a:spAutoFit/>
          </a:bodyPr>
          <a:lstStyle/>
          <a:p>
            <a:pPr algn="just"/>
            <a:r>
              <a:rPr lang="en-US" sz="2800" dirty="0"/>
              <a:t>    </a:t>
            </a:r>
            <a:r>
              <a:rPr lang="en-US" sz="2800" b="1" dirty="0" smtClean="0">
                <a:solidFill>
                  <a:srgbClr val="0000FF"/>
                </a:solidFill>
              </a:rPr>
              <a:t>- </a:t>
            </a:r>
            <a:r>
              <a:rPr lang="en-US" sz="2800" b="1" dirty="0" smtClean="0">
                <a:solidFill>
                  <a:srgbClr val="0000FF"/>
                </a:solidFill>
                <a:latin typeface="Times New Roman" pitchFamily="18" charset="0"/>
                <a:cs typeface="Times New Roman" pitchFamily="18" charset="0"/>
              </a:rPr>
              <a:t>Lựa </a:t>
            </a:r>
            <a:r>
              <a:rPr lang="en-US" sz="2800" b="1" dirty="0">
                <a:solidFill>
                  <a:srgbClr val="0000FF"/>
                </a:solidFill>
                <a:latin typeface="Times New Roman" pitchFamily="18" charset="0"/>
                <a:cs typeface="Times New Roman" pitchFamily="18" charset="0"/>
              </a:rPr>
              <a:t>chọn nội dung trình chiếu phù hợp và có sự liên kết hợp lý các Slide nội dung bài </a:t>
            </a:r>
            <a:r>
              <a:rPr lang="en-US" sz="2800" b="1" dirty="0" smtClean="0">
                <a:solidFill>
                  <a:srgbClr val="0000FF"/>
                </a:solidFill>
                <a:latin typeface="Times New Roman" pitchFamily="18" charset="0"/>
                <a:cs typeface="Times New Roman" pitchFamily="18" charset="0"/>
              </a:rPr>
              <a:t>giảng.</a:t>
            </a:r>
            <a:endParaRPr lang="en-US" sz="2800" b="1" dirty="0">
              <a:solidFill>
                <a:srgbClr val="0000FF"/>
              </a:solidFill>
              <a:latin typeface="Times New Roman" pitchFamily="18" charset="0"/>
              <a:cs typeface="Times New Roman" pitchFamily="18" charset="0"/>
            </a:endParaRPr>
          </a:p>
        </p:txBody>
      </p:sp>
      <p:sp>
        <p:nvSpPr>
          <p:cNvPr id="5" name="Rectangle 4"/>
          <p:cNvSpPr/>
          <p:nvPr/>
        </p:nvSpPr>
        <p:spPr>
          <a:xfrm>
            <a:off x="457200" y="3547711"/>
            <a:ext cx="8382000" cy="954107"/>
          </a:xfrm>
          <a:prstGeom prst="rect">
            <a:avLst/>
          </a:prstGeom>
        </p:spPr>
        <p:txBody>
          <a:bodyPr wrap="square">
            <a:spAutoFit/>
          </a:bodyPr>
          <a:lstStyle/>
          <a:p>
            <a:pPr algn="just"/>
            <a:r>
              <a:rPr lang="en-US" sz="2800" dirty="0"/>
              <a:t>   </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Lựa chọn phông chữ, cỡ chữ, màu chữ,màu nền, </a:t>
            </a:r>
            <a:r>
              <a:rPr lang="en-US" sz="2800" b="1" dirty="0">
                <a:solidFill>
                  <a:srgbClr val="0000FF"/>
                </a:solidFill>
                <a:latin typeface="Times New Roman" pitchFamily="18" charset="0"/>
                <a:cs typeface="Times New Roman" pitchFamily="18" charset="0"/>
              </a:rPr>
              <a:t>hiệu ứng phông chữ cho các Slide bài </a:t>
            </a:r>
            <a:r>
              <a:rPr lang="en-US" sz="2800" b="1" dirty="0" smtClean="0">
                <a:solidFill>
                  <a:srgbClr val="0000FF"/>
                </a:solidFill>
                <a:latin typeface="Times New Roman" pitchFamily="18" charset="0"/>
                <a:cs typeface="Times New Roman" pitchFamily="18" charset="0"/>
              </a:rPr>
              <a:t>giảng.</a:t>
            </a:r>
            <a:endParaRPr lang="en-US" sz="2800" b="1" dirty="0">
              <a:solidFill>
                <a:srgbClr val="0000FF"/>
              </a:solidFill>
              <a:latin typeface="Times New Roman" pitchFamily="18" charset="0"/>
              <a:cs typeface="Times New Roman" pitchFamily="18" charset="0"/>
            </a:endParaRPr>
          </a:p>
        </p:txBody>
      </p:sp>
      <p:sp>
        <p:nvSpPr>
          <p:cNvPr id="6" name="Rectangle 5"/>
          <p:cNvSpPr/>
          <p:nvPr/>
        </p:nvSpPr>
        <p:spPr>
          <a:xfrm>
            <a:off x="457200" y="4558636"/>
            <a:ext cx="8382000" cy="954107"/>
          </a:xfrm>
          <a:prstGeom prst="rect">
            <a:avLst/>
          </a:prstGeom>
        </p:spPr>
        <p:txBody>
          <a:bodyPr wrap="square">
            <a:spAutoFit/>
          </a:bodyPr>
          <a:lstStyle/>
          <a:p>
            <a:pPr algn="just"/>
            <a:r>
              <a:rPr lang="en-US" sz="2800" dirty="0" smtClean="0"/>
              <a:t> </a:t>
            </a:r>
            <a:r>
              <a:rPr lang="en-US" sz="2800" dirty="0"/>
              <a:t> </a:t>
            </a:r>
            <a:r>
              <a:rPr lang="en-US" sz="2800" b="1" dirty="0" smtClean="0">
                <a:solidFill>
                  <a:srgbClr val="0000FF"/>
                </a:solidFill>
                <a:latin typeface="Times New Roman" pitchFamily="18" charset="0"/>
                <a:cs typeface="Times New Roman" pitchFamily="18" charset="0"/>
              </a:rPr>
              <a:t>- Sử </a:t>
            </a:r>
            <a:r>
              <a:rPr lang="en-US" sz="2800" b="1" dirty="0">
                <a:solidFill>
                  <a:srgbClr val="0000FF"/>
                </a:solidFill>
                <a:latin typeface="Times New Roman" pitchFamily="18" charset="0"/>
                <a:cs typeface="Times New Roman" pitchFamily="18" charset="0"/>
              </a:rPr>
              <a:t>dụng hợp lý hình ảnh, âm thanh, các đoạn video, lập sơ đồ, bảng biểu trong các Slide bài giảng</a:t>
            </a:r>
            <a:r>
              <a:rPr lang="en-US" sz="2800" dirty="0"/>
              <a:t>.</a:t>
            </a:r>
          </a:p>
        </p:txBody>
      </p:sp>
      <p:sp>
        <p:nvSpPr>
          <p:cNvPr id="7" name="Rectangle 6"/>
          <p:cNvSpPr/>
          <p:nvPr/>
        </p:nvSpPr>
        <p:spPr>
          <a:xfrm>
            <a:off x="344865" y="1682757"/>
            <a:ext cx="8343900" cy="1015663"/>
          </a:xfrm>
          <a:prstGeom prst="rect">
            <a:avLst/>
          </a:prstGeom>
        </p:spPr>
        <p:txBody>
          <a:bodyPr wrap="square">
            <a:spAutoFit/>
          </a:bodyPr>
          <a:lstStyle/>
          <a:p>
            <a:r>
              <a:rPr lang="vi-VN" sz="3200" dirty="0"/>
              <a:t> </a:t>
            </a:r>
            <a:r>
              <a:rPr lang="vi-VN" sz="2800" b="1" dirty="0">
                <a:solidFill>
                  <a:srgbClr val="0000FF"/>
                </a:solidFill>
                <a:latin typeface="Times New Roman" pitchFamily="18" charset="0"/>
                <a:cs typeface="Times New Roman" pitchFamily="18" charset="0"/>
              </a:rPr>
              <a:t>3. Đẩy mạnh hoạt động ứng dụng CNTT trong dạy học của tổ</a:t>
            </a:r>
            <a:r>
              <a:rPr lang="vi-VN" sz="2800" b="1" dirty="0" smtClean="0"/>
              <a:t>.</a:t>
            </a:r>
            <a:endParaRPr lang="en-US" sz="2800" b="1" u="sng" dirty="0">
              <a:solidFill>
                <a:srgbClr val="0000FF"/>
              </a:solidFill>
              <a:latin typeface="Times New Roman" pitchFamily="18" charset="0"/>
              <a:cs typeface="Times New Roman" pitchFamily="18" charset="0"/>
            </a:endParaRPr>
          </a:p>
        </p:txBody>
      </p:sp>
      <p:sp>
        <p:nvSpPr>
          <p:cNvPr id="8" name="Rectangle 7"/>
          <p:cNvSpPr/>
          <p:nvPr/>
        </p:nvSpPr>
        <p:spPr>
          <a:xfrm>
            <a:off x="217865" y="1199582"/>
            <a:ext cx="8458200" cy="584775"/>
          </a:xfrm>
          <a:prstGeom prst="rect">
            <a:avLst/>
          </a:prstGeom>
        </p:spPr>
        <p:txBody>
          <a:bodyPr wrap="square">
            <a:spAutoFit/>
          </a:bodyPr>
          <a:lstStyle/>
          <a:p>
            <a:r>
              <a:rPr lang="vi-VN" sz="3200" dirty="0"/>
              <a:t> </a:t>
            </a:r>
            <a:r>
              <a:rPr lang="en-US" sz="3200" dirty="0" smtClean="0"/>
              <a:t> </a:t>
            </a:r>
            <a:r>
              <a:rPr lang="vi-VN" sz="2800" b="1" dirty="0" smtClean="0">
                <a:solidFill>
                  <a:srgbClr val="0000FF"/>
                </a:solidFill>
                <a:latin typeface="Times New Roman" pitchFamily="18" charset="0"/>
                <a:cs typeface="Times New Roman" pitchFamily="18" charset="0"/>
              </a:rPr>
              <a:t>2</a:t>
            </a:r>
            <a:r>
              <a:rPr lang="vi-VN" sz="2800" b="1" dirty="0">
                <a:solidFill>
                  <a:srgbClr val="0000FF"/>
                </a:solidFill>
                <a:latin typeface="Times New Roman" pitchFamily="18" charset="0"/>
                <a:cs typeface="Times New Roman" pitchFamily="18" charset="0"/>
              </a:rPr>
              <a:t>. Công tác xây dựng cơ sở vật chất, trang thiết bị</a:t>
            </a:r>
            <a:r>
              <a:rPr lang="vi-VN" sz="2800" b="1" dirty="0" smtClean="0">
                <a:solidFill>
                  <a:srgbClr val="0000FF"/>
                </a:solidFill>
                <a:latin typeface="Times New Roman" pitchFamily="18" charset="0"/>
                <a:cs typeface="Times New Roman" pitchFamily="18" charset="0"/>
              </a:rPr>
              <a:t>.</a:t>
            </a:r>
            <a:endParaRPr lang="en-US" sz="2800" b="1" u="sng" dirty="0">
              <a:solidFill>
                <a:srgbClr val="0000FF"/>
              </a:solidFill>
              <a:latin typeface="Times New Roman" pitchFamily="18" charset="0"/>
              <a:cs typeface="Times New Roman" pitchFamily="18" charset="0"/>
            </a:endParaRPr>
          </a:p>
        </p:txBody>
      </p:sp>
      <p:sp>
        <p:nvSpPr>
          <p:cNvPr id="9" name="Rectangle 8"/>
          <p:cNvSpPr/>
          <p:nvPr/>
        </p:nvSpPr>
        <p:spPr>
          <a:xfrm>
            <a:off x="381000" y="278656"/>
            <a:ext cx="2659702" cy="584775"/>
          </a:xfrm>
          <a:prstGeom prst="rect">
            <a:avLst/>
          </a:prstGeom>
        </p:spPr>
        <p:txBody>
          <a:bodyPr wrap="none">
            <a:spAutoFit/>
          </a:bodyPr>
          <a:lstStyle/>
          <a:p>
            <a:r>
              <a:rPr lang="nl-NL" sz="3200" b="1" u="sng" dirty="0">
                <a:solidFill>
                  <a:srgbClr val="0000FF"/>
                </a:solidFill>
                <a:latin typeface="Times New Roman" pitchFamily="18" charset="0"/>
                <a:cs typeface="Times New Roman" pitchFamily="18" charset="0"/>
              </a:rPr>
              <a:t>III. Biện pháp</a:t>
            </a:r>
            <a:endParaRPr lang="en-US" sz="3200" b="1" u="sng" dirty="0">
              <a:solidFill>
                <a:srgbClr val="0000FF"/>
              </a:solidFill>
              <a:latin typeface="Times New Roman" pitchFamily="18" charset="0"/>
              <a:cs typeface="Times New Roman" pitchFamily="18" charset="0"/>
            </a:endParaRPr>
          </a:p>
        </p:txBody>
      </p:sp>
      <p:sp>
        <p:nvSpPr>
          <p:cNvPr id="11" name="Rectangle 10"/>
          <p:cNvSpPr/>
          <p:nvPr/>
        </p:nvSpPr>
        <p:spPr>
          <a:xfrm>
            <a:off x="344865" y="790662"/>
            <a:ext cx="5198859" cy="523220"/>
          </a:xfrm>
          <a:prstGeom prst="rect">
            <a:avLst/>
          </a:prstGeom>
        </p:spPr>
        <p:txBody>
          <a:bodyPr wrap="none">
            <a:spAutoFit/>
          </a:bodyPr>
          <a:lstStyle/>
          <a:p>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1</a:t>
            </a:r>
            <a:r>
              <a:rPr lang="vi-VN" sz="2800" b="1" dirty="0">
                <a:solidFill>
                  <a:srgbClr val="0000FF"/>
                </a:solidFill>
                <a:latin typeface="Times New Roman" pitchFamily="18" charset="0"/>
                <a:cs typeface="Times New Roman" pitchFamily="18" charset="0"/>
              </a:rPr>
              <a:t>. Công tác bồi dưỡng giáo viên</a:t>
            </a:r>
            <a:r>
              <a:rPr lang="vi-VN"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469900" y="3708397"/>
            <a:ext cx="8458200" cy="1015663"/>
          </a:xfrm>
          <a:prstGeom prst="rect">
            <a:avLst/>
          </a:prstGeom>
        </p:spPr>
        <p:txBody>
          <a:bodyPr wrap="square">
            <a:spAutoFit/>
          </a:bodyPr>
          <a:lstStyle/>
          <a:p>
            <a:pPr algn="just"/>
            <a:r>
              <a:rPr lang="vi-VN" sz="3200" dirty="0"/>
              <a:t> </a:t>
            </a:r>
            <a:r>
              <a:rPr lang="en-US" sz="3200" dirty="0" smtClean="0"/>
              <a:t>   </a:t>
            </a:r>
            <a:r>
              <a:rPr lang="en-US" sz="2800" b="1" dirty="0" smtClean="0">
                <a:solidFill>
                  <a:srgbClr val="0000FF"/>
                </a:solidFill>
                <a:latin typeface="Times New Roman" pitchFamily="18" charset="0"/>
                <a:cs typeface="Times New Roman" pitchFamily="18" charset="0"/>
              </a:rPr>
              <a:t>- Sử </a:t>
            </a:r>
            <a:r>
              <a:rPr lang="en-US" sz="2800" b="1" dirty="0">
                <a:solidFill>
                  <a:srgbClr val="0000FF"/>
                </a:solidFill>
                <a:latin typeface="Times New Roman" pitchFamily="18" charset="0"/>
                <a:cs typeface="Times New Roman" pitchFamily="18" charset="0"/>
              </a:rPr>
              <a:t>dụng hợp lý một số phương pháp dạy học khi giảng bằng Power Point.</a:t>
            </a:r>
          </a:p>
        </p:txBody>
      </p:sp>
      <p:sp>
        <p:nvSpPr>
          <p:cNvPr id="13" name="Rectangle 12"/>
          <p:cNvSpPr/>
          <p:nvPr/>
        </p:nvSpPr>
        <p:spPr>
          <a:xfrm>
            <a:off x="469900" y="4901182"/>
            <a:ext cx="838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 Cần </a:t>
            </a:r>
            <a:r>
              <a:rPr lang="en-US" sz="2800" b="1" dirty="0">
                <a:solidFill>
                  <a:srgbClr val="0000FF"/>
                </a:solidFill>
                <a:latin typeface="Times New Roman" pitchFamily="18" charset="0"/>
                <a:cs typeface="Times New Roman" pitchFamily="18" charset="0"/>
              </a:rPr>
              <a:t>nắm được kỹ năng sử dụng và khắc phục sự cố trình </a:t>
            </a:r>
            <a:r>
              <a:rPr lang="en-US" sz="2800" b="1" dirty="0" smtClean="0">
                <a:solidFill>
                  <a:srgbClr val="0000FF"/>
                </a:solidFill>
                <a:latin typeface="Times New Roman" pitchFamily="18" charset="0"/>
                <a:cs typeface="Times New Roman" pitchFamily="18" charset="0"/>
              </a:rPr>
              <a:t>chiếu.</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333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10" grpId="0"/>
      <p:bldP spid="10" grpId="1"/>
      <p:bldP spid="5" grpId="0"/>
      <p:bldP spid="5" grpId="1"/>
      <p:bldP spid="6" grpId="0"/>
      <p:bldP spid="6"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458200" cy="584775"/>
          </a:xfrm>
          <a:prstGeom prst="rect">
            <a:avLst/>
          </a:prstGeom>
        </p:spPr>
        <p:txBody>
          <a:bodyPr wrap="square">
            <a:spAutoFit/>
          </a:bodyPr>
          <a:lstStyle/>
          <a:p>
            <a:pPr algn="just"/>
            <a:r>
              <a:rPr lang="vi-VN" sz="3200" dirty="0"/>
              <a:t> </a:t>
            </a:r>
            <a:r>
              <a:rPr lang="vi-VN" sz="2800" dirty="0"/>
              <a:t> </a:t>
            </a:r>
            <a:r>
              <a:rPr lang="vi-VN" sz="2800" b="1" dirty="0">
                <a:solidFill>
                  <a:srgbClr val="0000FF"/>
                </a:solidFill>
                <a:latin typeface="Times New Roman" pitchFamily="18" charset="0"/>
                <a:cs typeface="Times New Roman" pitchFamily="18" charset="0"/>
              </a:rPr>
              <a:t>IV. Kết quả đạt được sau hơn một tháng thực hiện.</a:t>
            </a:r>
            <a:endParaRPr lang="en-US" sz="2800" b="1" u="sng" dirty="0">
              <a:solidFill>
                <a:srgbClr val="0000FF"/>
              </a:solidFill>
              <a:latin typeface="Times New Roman" pitchFamily="18" charset="0"/>
              <a:cs typeface="Times New Roman" pitchFamily="18" charset="0"/>
            </a:endParaRPr>
          </a:p>
        </p:txBody>
      </p:sp>
      <p:sp>
        <p:nvSpPr>
          <p:cNvPr id="3" name="Rectangle 2"/>
          <p:cNvSpPr/>
          <p:nvPr/>
        </p:nvSpPr>
        <p:spPr>
          <a:xfrm>
            <a:off x="304800" y="1258043"/>
            <a:ext cx="2781300" cy="523220"/>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a/ Đối với GV</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419100" y="1803400"/>
            <a:ext cx="8382000" cy="1384995"/>
          </a:xfrm>
          <a:prstGeom prst="rect">
            <a:avLst/>
          </a:prstGeom>
        </p:spPr>
        <p:txBody>
          <a:bodyPr wrap="square">
            <a:spAutoFit/>
          </a:bodyPr>
          <a:lstStyle/>
          <a:p>
            <a:pPr algn="just"/>
            <a:r>
              <a:rPr lang="nl-NL"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Tổng </a:t>
            </a:r>
            <a:r>
              <a:rPr lang="vi-VN" sz="2800" b="1" dirty="0">
                <a:solidFill>
                  <a:srgbClr val="0000FF"/>
                </a:solidFill>
                <a:latin typeface="Times New Roman" pitchFamily="18" charset="0"/>
                <a:cs typeface="Times New Roman" pitchFamily="18" charset="0"/>
              </a:rPr>
              <a:t>số tiêt Gv trong tổ dạy có ứng dụng CNTT vào giảng dạy đạt 80 tiết trong đó chuyên đề cấp tổ 2 tiết.</a:t>
            </a:r>
            <a:endParaRPr lang="en-US" sz="2800" b="1" dirty="0">
              <a:solidFill>
                <a:srgbClr val="0000FF"/>
              </a:solidFill>
              <a:latin typeface="Times New Roman" pitchFamily="18" charset="0"/>
              <a:cs typeface="Times New Roman" pitchFamily="18" charset="0"/>
            </a:endParaRPr>
          </a:p>
        </p:txBody>
      </p:sp>
      <p:sp>
        <p:nvSpPr>
          <p:cNvPr id="5" name="Rectangle 4"/>
          <p:cNvSpPr/>
          <p:nvPr/>
        </p:nvSpPr>
        <p:spPr>
          <a:xfrm>
            <a:off x="533400" y="3200400"/>
            <a:ext cx="8382000" cy="1815882"/>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GV </a:t>
            </a:r>
            <a:r>
              <a:rPr lang="vi-VN" sz="2800" b="1" dirty="0">
                <a:solidFill>
                  <a:srgbClr val="0000FF"/>
                </a:solidFill>
                <a:latin typeface="Times New Roman" pitchFamily="18" charset="0"/>
                <a:cs typeface="Times New Roman" pitchFamily="18" charset="0"/>
              </a:rPr>
              <a:t>đã tự tin hơn khi giảng dạy ứng dụng công nghệ thông tin trong các tiết học.100% gv trong tổ đăng kí bài soạn bằng vi tính, đăng kí UDCNTT vào các tiết dạy. </a:t>
            </a:r>
            <a:endParaRPr lang="en-US" sz="2800" b="1" dirty="0">
              <a:solidFill>
                <a:srgbClr val="0000FF"/>
              </a:solidFill>
              <a:latin typeface="Times New Roman" pitchFamily="18" charset="0"/>
              <a:cs typeface="Times New Roman" pitchFamily="18" charset="0"/>
            </a:endParaRPr>
          </a:p>
        </p:txBody>
      </p:sp>
      <p:pic>
        <p:nvPicPr>
          <p:cNvPr id="1026" name="Picture 2" descr="C:\Users\Admin\Downloads\IMG201710191006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596900"/>
            <a:ext cx="86487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ownloads\IMG201710191001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0" y="596900"/>
            <a:ext cx="86487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ownloads\IMG201710191000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596900"/>
            <a:ext cx="86106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ownloads\IMG20171019104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96900"/>
            <a:ext cx="86233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barn(inVertical)">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28"/>
                                        </p:tgtEl>
                                      </p:cBhvr>
                                    </p:animEffect>
                                    <p:set>
                                      <p:cBhvr>
                                        <p:cTn id="38" dur="1" fill="hold">
                                          <p:stCondLst>
                                            <p:cond delay="499"/>
                                          </p:stCondLst>
                                        </p:cTn>
                                        <p:tgtEl>
                                          <p:spTgt spid="1028"/>
                                        </p:tgtEl>
                                        <p:attrNameLst>
                                          <p:attrName>style.visibility</p:attrName>
                                        </p:attrNameLst>
                                      </p:cBhvr>
                                      <p:to>
                                        <p:strVal val="hidden"/>
                                      </p:to>
                                    </p:set>
                                  </p:childTnLst>
                                </p:cTn>
                              </p:par>
                              <p:par>
                                <p:cTn id="39" presetID="16" presetClass="entr" presetSubtype="21" fill="hold" nodeType="with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barn(inVertical)">
                                      <p:cBhvr>
                                        <p:cTn id="41" dur="500"/>
                                        <p:tgtEl>
                                          <p:spTgt spid="10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27"/>
                                        </p:tgtEl>
                                      </p:cBhvr>
                                    </p:animEffect>
                                    <p:set>
                                      <p:cBhvr>
                                        <p:cTn id="46" dur="1" fill="hold">
                                          <p:stCondLst>
                                            <p:cond delay="499"/>
                                          </p:stCondLst>
                                        </p:cTn>
                                        <p:tgtEl>
                                          <p:spTgt spid="1027"/>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barn(inVertical)">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026"/>
                                        </p:tgtEl>
                                      </p:cBhvr>
                                    </p:animEffect>
                                    <p:set>
                                      <p:cBhvr>
                                        <p:cTn id="54" dur="1" fill="hold">
                                          <p:stCondLst>
                                            <p:cond delay="499"/>
                                          </p:stCondLst>
                                        </p:cTn>
                                        <p:tgtEl>
                                          <p:spTgt spid="102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29"/>
                                        </p:tgtEl>
                                      </p:cBhvr>
                                    </p:animEffect>
                                    <p:set>
                                      <p:cBhvr>
                                        <p:cTn id="62" dur="1" fill="hold">
                                          <p:stCondLst>
                                            <p:cond delay="499"/>
                                          </p:stCondLst>
                                        </p:cTn>
                                        <p:tgtEl>
                                          <p:spTgt spid="10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10" grpId="0"/>
      <p:bldP spid="10"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50" y="2438400"/>
            <a:ext cx="8458200" cy="1015663"/>
          </a:xfrm>
          <a:prstGeom prst="rect">
            <a:avLst/>
          </a:prstGeom>
        </p:spPr>
        <p:txBody>
          <a:bodyPr wrap="square">
            <a:spAutoFit/>
          </a:bodyPr>
          <a:lstStyle/>
          <a:p>
            <a:pPr algn="just"/>
            <a:r>
              <a:rPr lang="vi-VN" sz="3200" dirty="0"/>
              <a:t> </a:t>
            </a:r>
            <a:r>
              <a:rPr lang="vi-VN" sz="2800" dirty="0"/>
              <a:t> </a:t>
            </a:r>
            <a:r>
              <a:rPr lang="en-US" sz="2800" dirty="0" smtClean="0"/>
              <a:t>  - </a:t>
            </a:r>
            <a:r>
              <a:rPr lang="vi-VN" sz="2800" b="1" dirty="0" smtClean="0">
                <a:solidFill>
                  <a:srgbClr val="0000FF"/>
                </a:solidFill>
                <a:latin typeface="Times New Roman" pitchFamily="18" charset="0"/>
                <a:cs typeface="Times New Roman" pitchFamily="18" charset="0"/>
              </a:rPr>
              <a:t>100</a:t>
            </a:r>
            <a:r>
              <a:rPr lang="vi-VN" sz="2800" b="1" dirty="0">
                <a:solidFill>
                  <a:srgbClr val="0000FF"/>
                </a:solidFill>
                <a:latin typeface="Times New Roman" pitchFamily="18" charset="0"/>
                <a:cs typeface="Times New Roman" pitchFamily="18" charset="0"/>
              </a:rPr>
              <a:t>% các em rất thích những tiết học có ứng dụng CNTT. </a:t>
            </a:r>
            <a:endParaRPr lang="en-US" sz="2800" b="1" u="sng" dirty="0">
              <a:solidFill>
                <a:srgbClr val="0000FF"/>
              </a:solidFill>
              <a:latin typeface="Times New Roman" pitchFamily="18" charset="0"/>
              <a:cs typeface="Times New Roman" pitchFamily="18" charset="0"/>
            </a:endParaRPr>
          </a:p>
        </p:txBody>
      </p:sp>
      <p:sp>
        <p:nvSpPr>
          <p:cNvPr id="3" name="Rectangle 2"/>
          <p:cNvSpPr/>
          <p:nvPr/>
        </p:nvSpPr>
        <p:spPr>
          <a:xfrm>
            <a:off x="368300" y="577333"/>
            <a:ext cx="2781300" cy="523220"/>
          </a:xfrm>
          <a:prstGeom prst="rect">
            <a:avLst/>
          </a:prstGeom>
        </p:spPr>
        <p:txBody>
          <a:bodyPr wrap="square">
            <a:spAutoFit/>
          </a:bodyPr>
          <a:lstStyle/>
          <a:p>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b</a:t>
            </a:r>
            <a:r>
              <a:rPr lang="vi-VN" sz="2800" b="1" dirty="0" smtClean="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Đối với </a:t>
            </a:r>
            <a:r>
              <a:rPr lang="en-US" sz="2800" b="1" dirty="0" smtClean="0">
                <a:solidFill>
                  <a:srgbClr val="0000FF"/>
                </a:solidFill>
                <a:latin typeface="Times New Roman" pitchFamily="18" charset="0"/>
                <a:cs typeface="Times New Roman" pitchFamily="18" charset="0"/>
              </a:rPr>
              <a:t>HS:</a:t>
            </a:r>
            <a:endParaRPr lang="en-US" sz="2800" b="1" dirty="0">
              <a:solidFill>
                <a:srgbClr val="0000FF"/>
              </a:solidFill>
              <a:latin typeface="Times New Roman" pitchFamily="18" charset="0"/>
              <a:cs typeface="Times New Roman" pitchFamily="18" charset="0"/>
            </a:endParaRPr>
          </a:p>
        </p:txBody>
      </p:sp>
      <p:sp>
        <p:nvSpPr>
          <p:cNvPr id="7" name="Rectangle 6"/>
          <p:cNvSpPr/>
          <p:nvPr/>
        </p:nvSpPr>
        <p:spPr>
          <a:xfrm>
            <a:off x="457200" y="1181794"/>
            <a:ext cx="8382000" cy="1384995"/>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      - </a:t>
            </a:r>
            <a:r>
              <a:rPr lang="vi-VN" sz="2800" b="1" dirty="0" smtClean="0">
                <a:solidFill>
                  <a:srgbClr val="0000FF"/>
                </a:solidFill>
                <a:latin typeface="Times New Roman" pitchFamily="18" charset="0"/>
                <a:cs typeface="Times New Roman" pitchFamily="18" charset="0"/>
              </a:rPr>
              <a:t>HS </a:t>
            </a:r>
            <a:r>
              <a:rPr lang="vi-VN" sz="2800" b="1" dirty="0">
                <a:solidFill>
                  <a:srgbClr val="0000FF"/>
                </a:solidFill>
                <a:latin typeface="Times New Roman" pitchFamily="18" charset="0"/>
                <a:cs typeface="Times New Roman" pitchFamily="18" charset="0"/>
              </a:rPr>
              <a:t>học tập chăm chú hơn, hứng thú với các giờ học,  hăng say theo dõi phát biểu bài, nắm bài chắc hơn. </a:t>
            </a:r>
            <a:endParaRPr lang="en-US" sz="2800" b="1" dirty="0">
              <a:solidFill>
                <a:srgbClr val="0000FF"/>
              </a:solidFill>
              <a:latin typeface="Times New Roman" pitchFamily="18" charset="0"/>
              <a:cs typeface="Times New Roman" pitchFamily="18" charset="0"/>
            </a:endParaRPr>
          </a:p>
        </p:txBody>
      </p:sp>
      <p:pic>
        <p:nvPicPr>
          <p:cNvPr id="2050" name="Picture 2" descr="C:\Users\Admin\Downloads\IMG20171019104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3454063"/>
            <a:ext cx="4019550" cy="31753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ownloads\IMG201710191045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54062"/>
            <a:ext cx="4267200" cy="317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par>
                                <p:cTn id="27" presetID="10" presetClass="entr" presetSubtype="0" fill="hold" nodeType="with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1192</Words>
  <Application>Microsoft Office PowerPoint</Application>
  <PresentationFormat>On-screen Show (4:3)</PresentationFormat>
  <Paragraphs>72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BÁO CÁO   ỨNG DỤNG HIỆU QUẢ CÔNG NGHỆ THÔNG TIN  TRONG DẠY HỌC Ở TỔ CHUYÊN MÔN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CHỈ ĐẠO NÂNG CAO HIỆU QUẢ SỬ DỤNG THIẾT BỊ, ĐỒ DÙNG VÀ ƯDCNTT VÀO GIẢNG DẠY Ở TỔ 4 - 5</dc:title>
  <dc:creator>VU DINH QUYET</dc:creator>
  <cp:lastModifiedBy>Admin</cp:lastModifiedBy>
  <cp:revision>36</cp:revision>
  <dcterms:created xsi:type="dcterms:W3CDTF">2016-10-07T01:34:38Z</dcterms:created>
  <dcterms:modified xsi:type="dcterms:W3CDTF">2017-11-10T06:25:00Z</dcterms:modified>
</cp:coreProperties>
</file>