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5" r:id="rId7"/>
    <p:sldId id="261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80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8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4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4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64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4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1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7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6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6101E-D8AC-4581-A000-9678AB70BFDC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466F9-3BDA-4C07-B98B-8D3B74407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4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96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10152" y="634793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Bài 1. 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ính: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395576" y="1593458"/>
            <a:ext cx="2971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400 + 50 + 0,07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395576" y="2355839"/>
            <a:ext cx="3048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30 + 0,5 + 0,04           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30"/>
          <p:cNvSpPr txBox="1">
            <a:spLocks noChangeArrowheads="1"/>
          </p:cNvSpPr>
          <p:nvPr/>
        </p:nvSpPr>
        <p:spPr bwMode="auto">
          <a:xfrm>
            <a:off x="3751840" y="1593458"/>
            <a:ext cx="3048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35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       +             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924262"/>
              </p:ext>
            </p:extLst>
          </p:nvPr>
        </p:nvGraphicFramePr>
        <p:xfrm>
          <a:off x="4865472" y="1338455"/>
          <a:ext cx="4556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3" imgW="203040" imgH="393480" progId="">
                  <p:embed/>
                </p:oleObj>
              </mc:Choice>
              <mc:Fallback>
                <p:oleObj name="Equation" r:id="rId3" imgW="203040" imgH="393480" progId="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472" y="1338455"/>
                        <a:ext cx="4556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775156"/>
              </p:ext>
            </p:extLst>
          </p:nvPr>
        </p:nvGraphicFramePr>
        <p:xfrm>
          <a:off x="5705548" y="1346513"/>
          <a:ext cx="6254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5" imgW="279360" imgH="393480" progId="">
                  <p:embed/>
                </p:oleObj>
              </mc:Choice>
              <mc:Fallback>
                <p:oleObj name="Equation" r:id="rId5" imgW="279360" imgH="393480" progId="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548" y="1346513"/>
                        <a:ext cx="6254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410152" y="2004038"/>
            <a:ext cx="487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400 + 50 + 0,07= 450 + 0,07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=  450,07</a:t>
            </a:r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410367" y="2952523"/>
            <a:ext cx="48387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30 + 0,5 + 0,04 = 30,5 + 0,04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= 30,54           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30"/>
          <p:cNvSpPr txBox="1">
            <a:spLocks noChangeArrowheads="1"/>
          </p:cNvSpPr>
          <p:nvPr/>
        </p:nvSpPr>
        <p:spPr bwMode="auto">
          <a:xfrm>
            <a:off x="318509" y="3808748"/>
            <a:ext cx="586740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35 +       +          = 35 + 0,5 + 0,03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= 35,5 + 0,03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= 35,53 </a:t>
            </a:r>
          </a:p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328352"/>
              </p:ext>
            </p:extLst>
          </p:nvPr>
        </p:nvGraphicFramePr>
        <p:xfrm>
          <a:off x="1488931" y="3552412"/>
          <a:ext cx="4556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7" imgW="203040" imgH="393480" progId="">
                  <p:embed/>
                </p:oleObj>
              </mc:Choice>
              <mc:Fallback>
                <p:oleObj name="Equation" r:id="rId7" imgW="203040" imgH="393480" progId="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8931" y="3552412"/>
                        <a:ext cx="4556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552409"/>
              </p:ext>
            </p:extLst>
          </p:nvPr>
        </p:nvGraphicFramePr>
        <p:xfrm>
          <a:off x="2337377" y="3609177"/>
          <a:ext cx="6254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8" imgW="279360" imgH="393480" progId="">
                  <p:embed/>
                </p:oleObj>
              </mc:Choice>
              <mc:Fallback>
                <p:oleObj name="Equation" r:id="rId8" imgW="279360" imgH="393480" progId="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7377" y="3609177"/>
                        <a:ext cx="6254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986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utoUpdateAnimBg="0"/>
      <p:bldP spid="10" grpId="0"/>
      <p:bldP spid="10" grpId="1"/>
      <p:bldP spid="11" grpId="0"/>
      <p:bldP spid="11" grpId="1"/>
      <p:bldP spid="13" grpId="0"/>
      <p:bldP spid="13" grpId="1"/>
      <p:bldP spid="32" grpId="0" bldLvl="0" autoUpdateAnimBg="0"/>
      <p:bldP spid="33" grpId="0" bldLvl="0" autoUpdateAnimBg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45127" y="1379551"/>
            <a:ext cx="132775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Bài 2.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0486" y="2060881"/>
            <a:ext cx="489428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&lt;   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01654" y="229292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79800" y="2743200"/>
            <a:ext cx="86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4,35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354241"/>
              </p:ext>
            </p:extLst>
          </p:nvPr>
        </p:nvGraphicFramePr>
        <p:xfrm>
          <a:off x="2286000" y="2580621"/>
          <a:ext cx="603250" cy="871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3" imgW="241200" imgH="393480" progId="">
                  <p:embed/>
                </p:oleObj>
              </mc:Choice>
              <mc:Fallback>
                <p:oleObj name="Equation" r:id="rId3" imgW="241200" imgH="39348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580621"/>
                        <a:ext cx="603250" cy="8712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895600" y="26670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....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56400" y="2753379"/>
            <a:ext cx="86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2,2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755327"/>
              </p:ext>
            </p:extLst>
          </p:nvPr>
        </p:nvGraphicFramePr>
        <p:xfrm>
          <a:off x="5467350" y="2590800"/>
          <a:ext cx="79375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5" imgW="317160" imgH="393480" progId="">
                  <p:embed/>
                </p:oleObj>
              </mc:Choice>
              <mc:Fallback>
                <p:oleObj name="Equation" r:id="rId5" imgW="317160" imgH="39348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350" y="2590800"/>
                        <a:ext cx="79375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172200" y="2677179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....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44286" y="4191000"/>
            <a:ext cx="1082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14,09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656112"/>
              </p:ext>
            </p:extLst>
          </p:nvPr>
        </p:nvGraphicFramePr>
        <p:xfrm>
          <a:off x="3570288" y="4005263"/>
          <a:ext cx="8890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7" imgW="355320" imgH="393480" progId="">
                  <p:embed/>
                </p:oleObj>
              </mc:Choice>
              <mc:Fallback>
                <p:oleObj name="Equation" r:id="rId7" imgW="355320" imgH="39348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288" y="4005263"/>
                        <a:ext cx="889000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027218" y="4081785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....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2667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.VnBahamasBH" pitchFamily="34" charset="0"/>
              </a:rPr>
              <a:t>&gt;</a:t>
            </a:r>
            <a:endParaRPr lang="en-US" sz="3200" b="1">
              <a:solidFill>
                <a:srgbClr val="FF0000"/>
              </a:solidFill>
              <a:latin typeface=".VnBahamasBH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29400" y="4208918"/>
            <a:ext cx="86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,15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882159"/>
              </p:ext>
            </p:extLst>
          </p:nvPr>
        </p:nvGraphicFramePr>
        <p:xfrm>
          <a:off x="5365750" y="4043363"/>
          <a:ext cx="79375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9" imgW="317160" imgH="393480" progId="">
                  <p:embed/>
                </p:oleObj>
              </mc:Choice>
              <mc:Fallback>
                <p:oleObj name="Equation" r:id="rId9" imgW="317160" imgH="393480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4043363"/>
                        <a:ext cx="793750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070600" y="4130275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....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48400" y="2667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BahamasBH" pitchFamily="34" charset="0"/>
              </a:rPr>
              <a:t>&lt;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38664" y="41148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BahamasBH" pitchFamily="34" charset="0"/>
              </a:rPr>
              <a:t>&lt;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72200" y="4139625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BahamasBH" pitchFamily="34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77825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utoUpdateAnimBg="0"/>
      <p:bldP spid="15" grpId="0" animBg="1"/>
      <p:bldP spid="18" grpId="0"/>
      <p:bldP spid="19" grpId="0"/>
      <p:bldP spid="21" grpId="0"/>
      <p:bldP spid="21" grpId="1"/>
      <p:bldP spid="22" grpId="0"/>
      <p:bldP spid="24" grpId="0"/>
      <p:bldP spid="24" grpId="1"/>
      <p:bldP spid="25" grpId="0"/>
      <p:bldP spid="27" grpId="0"/>
      <p:bldP spid="27" grpId="1"/>
      <p:bldP spid="10" grpId="0"/>
      <p:bldP spid="28" grpId="0"/>
      <p:bldP spid="30" grpId="0"/>
      <p:bldP spid="30" grpId="1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263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49623" y="1208995"/>
            <a:ext cx="8077200" cy="99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Bài 3 : Tìm số dư của phép chia, nếu chỉ lấy đến hai chữ số ở phần thập phân của thương.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561109" y="2914728"/>
            <a:ext cx="2503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 6, 251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7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3276600" y="2898853"/>
            <a:ext cx="2505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 33,14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58             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5876925" y="2895600"/>
            <a:ext cx="2505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 375,23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69             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508432" y="3444875"/>
            <a:ext cx="25034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6, 251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7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65     0,89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21             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3352800" y="3352800"/>
            <a:ext cx="25050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33,14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58</a:t>
            </a:r>
          </a:p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4 14    0,57</a:t>
            </a:r>
          </a:p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08             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30"/>
          <p:cNvSpPr txBox="1">
            <a:spLocks noChangeArrowheads="1"/>
          </p:cNvSpPr>
          <p:nvPr/>
        </p:nvSpPr>
        <p:spPr bwMode="auto">
          <a:xfrm>
            <a:off x="6029325" y="3362980"/>
            <a:ext cx="250507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375,23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69</a:t>
            </a:r>
          </a:p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30 2      5,43</a:t>
            </a:r>
          </a:p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2 63</a:t>
            </a:r>
          </a:p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56             </a:t>
            </a: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25"/>
          <p:cNvGrpSpPr>
            <a:grpSpLocks/>
          </p:cNvGrpSpPr>
          <p:nvPr/>
        </p:nvGrpSpPr>
        <p:grpSpPr bwMode="auto">
          <a:xfrm>
            <a:off x="1944286" y="3581400"/>
            <a:ext cx="914400" cy="1371600"/>
            <a:chOff x="0" y="0"/>
            <a:chExt cx="1440" cy="2160"/>
          </a:xfrm>
        </p:grpSpPr>
        <p:sp>
          <p:nvSpPr>
            <p:cNvPr id="17" name="Line 26"/>
            <p:cNvSpPr>
              <a:spLocks noChangeShapeType="1"/>
            </p:cNvSpPr>
            <p:nvPr/>
          </p:nvSpPr>
          <p:spPr bwMode="auto">
            <a:xfrm>
              <a:off x="0" y="0"/>
              <a:ext cx="1" cy="21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>
              <a:off x="0" y="600"/>
              <a:ext cx="144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25"/>
          <p:cNvGrpSpPr>
            <a:grpSpLocks/>
          </p:cNvGrpSpPr>
          <p:nvPr/>
        </p:nvGrpSpPr>
        <p:grpSpPr bwMode="auto">
          <a:xfrm>
            <a:off x="4648200" y="3429000"/>
            <a:ext cx="914400" cy="1371600"/>
            <a:chOff x="0" y="0"/>
            <a:chExt cx="1440" cy="2160"/>
          </a:xfrm>
        </p:grpSpPr>
        <p:sp>
          <p:nvSpPr>
            <p:cNvPr id="20" name="Line 26"/>
            <p:cNvSpPr>
              <a:spLocks noChangeShapeType="1"/>
            </p:cNvSpPr>
            <p:nvPr/>
          </p:nvSpPr>
          <p:spPr bwMode="auto">
            <a:xfrm>
              <a:off x="0" y="0"/>
              <a:ext cx="1" cy="21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>
              <a:off x="0" y="600"/>
              <a:ext cx="144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25"/>
          <p:cNvGrpSpPr>
            <a:grpSpLocks/>
          </p:cNvGrpSpPr>
          <p:nvPr/>
        </p:nvGrpSpPr>
        <p:grpSpPr bwMode="auto">
          <a:xfrm>
            <a:off x="7417957" y="3429000"/>
            <a:ext cx="914400" cy="1371600"/>
            <a:chOff x="0" y="0"/>
            <a:chExt cx="1440" cy="2160"/>
          </a:xfrm>
        </p:grpSpPr>
        <p:sp>
          <p:nvSpPr>
            <p:cNvPr id="23" name="Line 26"/>
            <p:cNvSpPr>
              <a:spLocks noChangeShapeType="1"/>
            </p:cNvSpPr>
            <p:nvPr/>
          </p:nvSpPr>
          <p:spPr bwMode="auto">
            <a:xfrm>
              <a:off x="0" y="0"/>
              <a:ext cx="1" cy="21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7"/>
            <p:cNvSpPr>
              <a:spLocks noChangeShapeType="1"/>
            </p:cNvSpPr>
            <p:nvPr/>
          </p:nvSpPr>
          <p:spPr bwMode="auto">
            <a:xfrm>
              <a:off x="0" y="600"/>
              <a:ext cx="144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899247" y="5039380"/>
            <a:ext cx="64159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a, Phép chia  6, 251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 = 0,89 (dư 0,021 )            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899246" y="5577302"/>
            <a:ext cx="64159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b, Phép chia  33,14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58 = 0,57 (dư 0,08 )            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865909" y="6031212"/>
            <a:ext cx="64159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c, Phép chia  375,23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69 = 5,43 (dư 0,56 )           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20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utoUpdateAnimBg="0"/>
      <p:bldP spid="10" grpId="0" bldLvl="0" autoUpdateAnimBg="0"/>
      <p:bldP spid="11" grpId="0" bldLvl="0" autoUpdateAnimBg="0"/>
      <p:bldP spid="12" grpId="0" bldLvl="0" autoUpdateAnimBg="0"/>
      <p:bldP spid="13" grpId="0"/>
      <p:bldP spid="14" grpId="0"/>
      <p:bldP spid="15" grpId="0"/>
      <p:bldP spid="25" grpId="0" bldLvl="0" autoUpdateAnimBg="0"/>
      <p:bldP spid="28" grpId="0" bldLvl="0" autoUpdateAnimBg="0"/>
      <p:bldP spid="29" grpId="0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3694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5055" y="841269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Bài 4. Tìm x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2409" y="1762780"/>
            <a:ext cx="3161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0,8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1,2 x 10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7425" y="17627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  210 : </a:t>
            </a:r>
            <a:r>
              <a:rPr lang="en-US" sz="280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= 14,92 – 6,52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28499" y="259080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HP001 4 hàng" pitchFamily="34" charset="0"/>
                <a:cs typeface="Times New Roman" pitchFamily="18" charset="0"/>
              </a:rPr>
              <a:t>x</a:t>
            </a:r>
            <a:endParaRPr lang="en-US" sz="3200"/>
          </a:p>
        </p:txBody>
      </p:sp>
      <p:sp>
        <p:nvSpPr>
          <p:cNvPr id="13" name="TextBox 12"/>
          <p:cNvSpPr txBox="1"/>
          <p:nvPr/>
        </p:nvSpPr>
        <p:spPr>
          <a:xfrm>
            <a:off x="2411644" y="2655701"/>
            <a:ext cx="1853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= 12 : 0,8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30644" y="312420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HP001 4 hàng" pitchFamily="34" charset="0"/>
                <a:cs typeface="Times New Roman" pitchFamily="18" charset="0"/>
              </a:rPr>
              <a:t>x</a:t>
            </a:r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2413789" y="3189101"/>
            <a:ext cx="1853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=   15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66863" y="2764679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HP001 4 hàng" pitchFamily="34" charset="0"/>
                <a:cs typeface="Times New Roman" pitchFamily="18" charset="0"/>
              </a:rPr>
              <a:t>x</a:t>
            </a:r>
            <a:endParaRPr lang="en-US" sz="3200"/>
          </a:p>
        </p:txBody>
      </p:sp>
      <p:sp>
        <p:nvSpPr>
          <p:cNvPr id="17" name="TextBox 16"/>
          <p:cNvSpPr txBox="1"/>
          <p:nvPr/>
        </p:nvSpPr>
        <p:spPr>
          <a:xfrm>
            <a:off x="6650008" y="2829580"/>
            <a:ext cx="2417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= 210 : 8,4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69008" y="3298079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HP001 4 hàng" pitchFamily="34" charset="0"/>
                <a:cs typeface="Times New Roman" pitchFamily="18" charset="0"/>
              </a:rPr>
              <a:t>x</a:t>
            </a:r>
            <a:endParaRPr lang="en-US" sz="3200"/>
          </a:p>
        </p:txBody>
      </p:sp>
      <p:sp>
        <p:nvSpPr>
          <p:cNvPr id="19" name="TextBox 18"/>
          <p:cNvSpPr txBox="1"/>
          <p:nvPr/>
        </p:nvSpPr>
        <p:spPr>
          <a:xfrm>
            <a:off x="6652153" y="3362980"/>
            <a:ext cx="1853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=   25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8200" y="38963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 25 : </a:t>
            </a:r>
            <a:r>
              <a:rPr lang="en-US" sz="2800" smtClean="0">
                <a:latin typeface="HP001 4 hàng" pitchFamily="34" charset="0"/>
                <a:cs typeface="Times New Roman" pitchFamily="18" charset="0"/>
              </a:rPr>
              <a:t>x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= 16 : 10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54183" y="40386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6,2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43,18 + 18,82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90600" y="2219980"/>
            <a:ext cx="3161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0,8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12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57800" y="22961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210 : </a:t>
            </a:r>
            <a:r>
              <a:rPr lang="en-US" sz="280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= 8,4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66800" y="43535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25 : </a:t>
            </a:r>
            <a:r>
              <a:rPr lang="en-US" sz="2800" smtClean="0">
                <a:latin typeface="HP001 4 hàng" pitchFamily="34" charset="0"/>
                <a:cs typeface="Times New Roman" pitchFamily="18" charset="0"/>
              </a:rPr>
              <a:t>x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= 1,6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59519" y="4730999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HP001 4 hàng" pitchFamily="34" charset="0"/>
                <a:cs typeface="Times New Roman" pitchFamily="18" charset="0"/>
              </a:rPr>
              <a:t>x</a:t>
            </a:r>
            <a:endParaRPr lang="en-US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2146017" y="4792554"/>
            <a:ext cx="1853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25 : 1,6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71757" y="5243155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HP001 4 hàng" pitchFamily="34" charset="0"/>
                <a:cs typeface="Times New Roman" pitchFamily="18" charset="0"/>
              </a:rPr>
              <a:t>x</a:t>
            </a:r>
            <a:endParaRPr lang="en-US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2121542" y="5291831"/>
            <a:ext cx="1853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  15,625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55620" y="4801898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HP001 4 hàng" pitchFamily="34" charset="0"/>
                <a:cs typeface="Times New Roman" pitchFamily="18" charset="0"/>
              </a:rPr>
              <a:t>x</a:t>
            </a:r>
            <a:endParaRPr lang="en-US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6350394" y="4883517"/>
            <a:ext cx="1853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62 : 6,2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53474" y="5261054"/>
            <a:ext cx="3675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HP001 4 hàng" pitchFamily="34" charset="0"/>
                <a:cs typeface="Times New Roman" pitchFamily="18" charset="0"/>
              </a:rPr>
              <a:t>x</a:t>
            </a:r>
            <a:endParaRPr lang="en-US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6421881" y="5332881"/>
            <a:ext cx="1853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  10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57800" y="4505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6,2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89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utoUpdateAnimBg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3810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nhanh hơn?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78382" y="1752600"/>
            <a:ext cx="2191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0: 0,2+ 1000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143" y="1739167"/>
            <a:ext cx="2473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2,67+ 4,8+ 3,33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143" y="2479964"/>
            <a:ext cx="2190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48,6- 86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1066800"/>
            <a:ext cx="1481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 0,5 - 5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219200"/>
            <a:ext cx="2481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32,55+ 10- 2,55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2479964"/>
            <a:ext cx="2289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62,12: 0,1- 1,2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2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333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.VnBahamasBH</vt:lpstr>
      <vt:lpstr>Arial</vt:lpstr>
      <vt:lpstr>Calibri</vt:lpstr>
      <vt:lpstr>HP001 4 hàng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21</cp:revision>
  <dcterms:created xsi:type="dcterms:W3CDTF">2018-12-07T01:18:39Z</dcterms:created>
  <dcterms:modified xsi:type="dcterms:W3CDTF">2020-12-14T02:57:38Z</dcterms:modified>
</cp:coreProperties>
</file>