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81" r:id="rId4"/>
    <p:sldId id="282" r:id="rId5"/>
    <p:sldId id="283" r:id="rId6"/>
    <p:sldId id="284" r:id="rId7"/>
    <p:sldId id="285" r:id="rId8"/>
    <p:sldId id="28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6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4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4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5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8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2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6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9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1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0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84DD2-818D-41F3-AC4F-163CC9CEC2C9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DCF2-07CE-43A5-ABBB-7E4F415B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7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0" y="152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447800" y="304800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TRƯỜNG TIỂU HỌC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MINH THÀNH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1981200" y="2819400"/>
            <a:ext cx="5619750" cy="114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10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Toán</a:t>
            </a:r>
            <a:endParaRPr lang="en-US" sz="1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3414712" y="3962400"/>
            <a:ext cx="27717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 5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09600" y="5416282"/>
            <a:ext cx="792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NGƯỜI THỰC HIỆN:  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PHẠM THỊ HUỆ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065" name="Picture 271" descr="b36"/>
          <p:cNvPicPr>
            <a:picLocks noChangeAspect="1" noChangeArrowheads="1" noCrop="1"/>
          </p:cNvPicPr>
          <p:nvPr/>
        </p:nvPicPr>
        <p:blipFill>
          <a:blip r:embed="rId2">
            <a:lum bright="6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765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71" descr="b36"/>
          <p:cNvPicPr>
            <a:picLocks noChangeAspect="1" noChangeArrowheads="1" noCrop="1"/>
          </p:cNvPicPr>
          <p:nvPr/>
        </p:nvPicPr>
        <p:blipFill>
          <a:blip r:embed="rId2">
            <a:lum bright="6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80300" y="4724400"/>
            <a:ext cx="1739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2590800" y="116205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5562600" y="116205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3886200" y="990600"/>
            <a:ext cx="381000" cy="304800"/>
          </a:xfrm>
          <a:prstGeom prst="sun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4419600" y="1009650"/>
            <a:ext cx="381000" cy="304800"/>
          </a:xfrm>
          <a:prstGeom prst="sun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4972050" y="990600"/>
            <a:ext cx="381000" cy="304800"/>
          </a:xfrm>
          <a:prstGeom prst="sun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010400" cy="1470025"/>
          </a:xfrm>
        </p:spPr>
        <p:txBody>
          <a:bodyPr/>
          <a:lstStyle/>
          <a:p>
            <a:pPr algn="l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a,</a:t>
            </a:r>
            <a:r>
              <a:rPr lang="en-US" sz="4000" smtClean="0"/>
              <a:t>                             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b,                     </a:t>
            </a:r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524000" y="1143000"/>
          <a:ext cx="2514600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39600" imgH="393480" progId="Equation.DSMT4">
                  <p:embed/>
                </p:oleObj>
              </mc:Choice>
              <mc:Fallback>
                <p:oleObj name="Equation" r:id="rId3" imgW="939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43000"/>
                        <a:ext cx="2514600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5257800" y="1143000"/>
          <a:ext cx="22860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723600" imgH="393480" progId="Equation.DSMT4">
                  <p:embed/>
                </p:oleObj>
              </mc:Choice>
              <mc:Fallback>
                <p:oleObj name="Equation" r:id="rId5" imgW="723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143000"/>
                        <a:ext cx="22860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228600" y="76200"/>
            <a:ext cx="8686800" cy="1341438"/>
          </a:xfrm>
          <a:prstGeom prst="rect">
            <a:avLst/>
          </a:prstGeom>
        </p:spPr>
        <p:txBody>
          <a:bodyPr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b="1" u="sng" smtClean="0"/>
              <a:t/>
            </a:r>
            <a:br>
              <a:rPr lang="en-US" b="1" u="sng" smtClean="0"/>
            </a:br>
            <a:r>
              <a:rPr lang="en-US" sz="4100" b="1" u="sng" smtClean="0">
                <a:latin typeface="Times New Roman" pitchFamily="18" charset="0"/>
                <a:cs typeface="Times New Roman" pitchFamily="18" charset="0"/>
              </a:rPr>
              <a:t>Bài tập 1</a:t>
            </a:r>
            <a:r>
              <a:rPr lang="en-US" sz="41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100" smtClean="0">
                <a:latin typeface="Times New Roman" pitchFamily="18" charset="0"/>
                <a:cs typeface="Times New Roman" pitchFamily="18" charset="0"/>
              </a:rPr>
              <a:t>Viết các phân số sau theo thứ tự từ bé đến lớn.</a:t>
            </a:r>
            <a:br>
              <a:rPr lang="en-US" sz="4100" smtClean="0">
                <a:latin typeface="Times New Roman" pitchFamily="18" charset="0"/>
                <a:cs typeface="Times New Roman" pitchFamily="18" charset="0"/>
              </a:rPr>
            </a:br>
            <a:endParaRPr lang="en-US" sz="41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8818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010400" cy="1470025"/>
          </a:xfrm>
        </p:spPr>
        <p:txBody>
          <a:bodyPr/>
          <a:lstStyle/>
          <a:p>
            <a:pPr algn="l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a,</a:t>
            </a:r>
            <a:r>
              <a:rPr lang="en-US" sz="4000" smtClean="0"/>
              <a:t>                             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b,                     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524000" y="1143000"/>
          <a:ext cx="2514600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939600" imgH="393480" progId="Equation.DSMT4">
                  <p:embed/>
                </p:oleObj>
              </mc:Choice>
              <mc:Fallback>
                <p:oleObj name="Equation" r:id="rId3" imgW="939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43000"/>
                        <a:ext cx="2514600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5257800" y="1143000"/>
          <a:ext cx="22860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723600" imgH="393480" progId="Equation.DSMT4">
                  <p:embed/>
                </p:oleObj>
              </mc:Choice>
              <mc:Fallback>
                <p:oleObj name="Equation" r:id="rId5" imgW="723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143000"/>
                        <a:ext cx="22860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228600" y="76200"/>
            <a:ext cx="8686800" cy="1341438"/>
          </a:xfrm>
          <a:prstGeom prst="rect">
            <a:avLst/>
          </a:prstGeom>
        </p:spPr>
        <p:txBody>
          <a:bodyPr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b="1" u="sng" smtClean="0"/>
              <a:t/>
            </a:r>
            <a:br>
              <a:rPr lang="en-US" b="1" u="sng" smtClean="0"/>
            </a:br>
            <a:r>
              <a:rPr lang="en-US" sz="4100" b="1" u="sng" smtClean="0">
                <a:latin typeface="Times New Roman" pitchFamily="18" charset="0"/>
                <a:cs typeface="Times New Roman" pitchFamily="18" charset="0"/>
              </a:rPr>
              <a:t>Bài tập 1</a:t>
            </a:r>
            <a:r>
              <a:rPr lang="en-US" sz="41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100" smtClean="0">
                <a:latin typeface="Times New Roman" pitchFamily="18" charset="0"/>
                <a:cs typeface="Times New Roman" pitchFamily="18" charset="0"/>
              </a:rPr>
              <a:t>Viết các phân số sau theo thứ tự từ bé đến lớn.</a:t>
            </a:r>
            <a:br>
              <a:rPr lang="en-US" sz="4100" smtClean="0">
                <a:latin typeface="Times New Roman" pitchFamily="18" charset="0"/>
                <a:cs typeface="Times New Roman" pitchFamily="18" charset="0"/>
              </a:rPr>
            </a:br>
            <a:endParaRPr lang="en-US" sz="4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itle 1"/>
          <p:cNvSpPr txBox="1">
            <a:spLocks/>
          </p:cNvSpPr>
          <p:nvPr/>
        </p:nvSpPr>
        <p:spPr bwMode="auto">
          <a:xfrm>
            <a:off x="823913" y="3810000"/>
            <a:ext cx="7010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a,</a:t>
            </a:r>
            <a:r>
              <a:rPr lang="en-US" sz="4000">
                <a:solidFill>
                  <a:schemeClr val="tx1"/>
                </a:solidFill>
                <a:latin typeface="Calibri" pitchFamily="34" charset="0"/>
              </a:rPr>
              <a:t>                              </a:t>
            </a: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b,                     </a:t>
            </a:r>
          </a:p>
        </p:txBody>
      </p:sp>
      <p:graphicFrame>
        <p:nvGraphicFramePr>
          <p:cNvPr id="4103" name="Object 9"/>
          <p:cNvGraphicFramePr>
            <a:graphicFrameLocks noChangeAspect="1"/>
          </p:cNvGraphicFramePr>
          <p:nvPr/>
        </p:nvGraphicFramePr>
        <p:xfrm>
          <a:off x="1752600" y="3962400"/>
          <a:ext cx="2438400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962400"/>
                        <a:ext cx="2438400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13"/>
          <p:cNvGraphicFramePr>
            <a:graphicFrameLocks noChangeAspect="1"/>
          </p:cNvGraphicFramePr>
          <p:nvPr/>
        </p:nvGraphicFramePr>
        <p:xfrm>
          <a:off x="5562600" y="3906838"/>
          <a:ext cx="1828800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723586" imgH="393529" progId="Equation.DSMT4">
                  <p:embed/>
                </p:oleObj>
              </mc:Choice>
              <mc:Fallback>
                <p:oleObj name="Equation" r:id="rId9" imgW="72358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06838"/>
                        <a:ext cx="1828800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Title 1"/>
          <p:cNvSpPr txBox="1">
            <a:spLocks/>
          </p:cNvSpPr>
          <p:nvPr/>
        </p:nvSpPr>
        <p:spPr bwMode="auto">
          <a:xfrm>
            <a:off x="471488" y="2625725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</p:spTree>
    <p:extLst>
      <p:ext uri="{BB962C8B-B14F-4D97-AF65-F5344CB8AC3E}">
        <p14:creationId xmlns:p14="http://schemas.microsoft.com/office/powerpoint/2010/main" val="15150704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969963"/>
            <a:ext cx="7010400" cy="1470025"/>
          </a:xfrm>
        </p:spPr>
        <p:txBody>
          <a:bodyPr/>
          <a:lstStyle/>
          <a:p>
            <a:pPr algn="l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a,</a:t>
            </a:r>
            <a:r>
              <a:rPr lang="en-US" sz="4000" smtClean="0"/>
              <a:t>                              d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,                 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8600" y="76200"/>
            <a:ext cx="8686800" cy="1341438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b="1" u="sng" smtClean="0"/>
              <a:t/>
            </a:r>
            <a:br>
              <a:rPr lang="en-US" b="1" u="sng" smtClean="0"/>
            </a:br>
            <a:r>
              <a:rPr lang="en-US" sz="3400" b="1" u="sng" smtClean="0">
                <a:latin typeface="Times New Roman" pitchFamily="18" charset="0"/>
                <a:cs typeface="Times New Roman" pitchFamily="18" charset="0"/>
              </a:rPr>
              <a:t>Bài tập 2</a:t>
            </a:r>
            <a:r>
              <a:rPr lang="en-US" sz="34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Tính.</a:t>
            </a:r>
            <a:br>
              <a:rPr lang="en-US" sz="3400" smtClean="0">
                <a:latin typeface="Times New Roman" pitchFamily="18" charset="0"/>
                <a:cs typeface="Times New Roman" pitchFamily="18" charset="0"/>
              </a:rPr>
            </a:br>
            <a:endParaRPr lang="en-US" sz="3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1530350" y="1189038"/>
          <a:ext cx="198120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1189038"/>
                        <a:ext cx="1981200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3"/>
          <p:cNvGraphicFramePr>
            <a:graphicFrameLocks noChangeAspect="1"/>
          </p:cNvGraphicFramePr>
          <p:nvPr/>
        </p:nvGraphicFramePr>
        <p:xfrm>
          <a:off x="5334000" y="1163638"/>
          <a:ext cx="21336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163638"/>
                        <a:ext cx="213360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9091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969963"/>
            <a:ext cx="7010400" cy="1470025"/>
          </a:xfrm>
        </p:spPr>
        <p:txBody>
          <a:bodyPr/>
          <a:lstStyle/>
          <a:p>
            <a:pPr algn="l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 a,</a:t>
            </a:r>
            <a:r>
              <a:rPr lang="en-US" sz="4000" smtClean="0"/>
              <a:t>                              d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,                 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8600" y="76200"/>
            <a:ext cx="8686800" cy="1341438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b="1" u="sng" smtClean="0"/>
              <a:t/>
            </a:r>
            <a:br>
              <a:rPr lang="en-US" b="1" u="sng" smtClean="0"/>
            </a:br>
            <a:r>
              <a:rPr lang="en-US" sz="3400" b="1" u="sng" smtClean="0">
                <a:latin typeface="Times New Roman" pitchFamily="18" charset="0"/>
                <a:cs typeface="Times New Roman" pitchFamily="18" charset="0"/>
              </a:rPr>
              <a:t>Bài tập 2</a:t>
            </a:r>
            <a:r>
              <a:rPr lang="en-US" sz="34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Tính.</a:t>
            </a:r>
            <a:br>
              <a:rPr lang="en-US" sz="3400" smtClean="0">
                <a:latin typeface="Times New Roman" pitchFamily="18" charset="0"/>
                <a:cs typeface="Times New Roman" pitchFamily="18" charset="0"/>
              </a:rPr>
            </a:br>
            <a:endParaRPr lang="en-US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823913" y="2465388"/>
            <a:ext cx="7877175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4000">
                <a:solidFill>
                  <a:schemeClr val="tx1"/>
                </a:solidFill>
                <a:latin typeface="Calibri" pitchFamily="34" charset="0"/>
              </a:rPr>
              <a:t>                         </a:t>
            </a:r>
          </a:p>
          <a:p>
            <a:pPr eaLnBrk="1" hangingPunct="1"/>
            <a:endParaRPr lang="en-US" sz="400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/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d,                     </a:t>
            </a:r>
          </a:p>
        </p:txBody>
      </p:sp>
      <p:sp>
        <p:nvSpPr>
          <p:cNvPr id="6149" name="Title 1"/>
          <p:cNvSpPr txBox="1">
            <a:spLocks/>
          </p:cNvSpPr>
          <p:nvPr/>
        </p:nvSpPr>
        <p:spPr bwMode="auto">
          <a:xfrm>
            <a:off x="471488" y="2362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  <p:graphicFrame>
        <p:nvGraphicFramePr>
          <p:cNvPr id="6150" name="Object 2"/>
          <p:cNvGraphicFramePr>
            <a:graphicFrameLocks noChangeAspect="1"/>
          </p:cNvGraphicFramePr>
          <p:nvPr/>
        </p:nvGraphicFramePr>
        <p:xfrm>
          <a:off x="1530350" y="1189038"/>
          <a:ext cx="198120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1189038"/>
                        <a:ext cx="1981200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3"/>
          <p:cNvGraphicFramePr>
            <a:graphicFrameLocks noChangeAspect="1"/>
          </p:cNvGraphicFramePr>
          <p:nvPr/>
        </p:nvGraphicFramePr>
        <p:xfrm>
          <a:off x="5334000" y="1163638"/>
          <a:ext cx="21336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163638"/>
                        <a:ext cx="213360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4"/>
          <p:cNvGraphicFramePr>
            <a:graphicFrameLocks noChangeAspect="1"/>
          </p:cNvGraphicFramePr>
          <p:nvPr/>
        </p:nvGraphicFramePr>
        <p:xfrm>
          <a:off x="1295400" y="2936875"/>
          <a:ext cx="7086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2209800" imgH="393700" progId="Equation.DSMT4">
                  <p:embed/>
                </p:oleObj>
              </mc:Choice>
              <mc:Fallback>
                <p:oleObj name="Equation" r:id="rId7" imgW="2209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936875"/>
                        <a:ext cx="7086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6"/>
          <p:cNvGraphicFramePr>
            <a:graphicFrameLocks noChangeAspect="1"/>
          </p:cNvGraphicFramePr>
          <p:nvPr/>
        </p:nvGraphicFramePr>
        <p:xfrm>
          <a:off x="1260475" y="4267200"/>
          <a:ext cx="7385050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2476500" imgH="393700" progId="Equation.DSMT4">
                  <p:embed/>
                </p:oleObj>
              </mc:Choice>
              <mc:Fallback>
                <p:oleObj name="Equation" r:id="rId9" imgW="2476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4267200"/>
                        <a:ext cx="7385050" cy="135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56362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198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        </a:t>
            </a:r>
            <a:endParaRPr lang="en-US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0638" y="266700"/>
            <a:ext cx="91440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tập 4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 nay bố gấp 4 lần tuổi con. Tính tuổi của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mỗi người, biết bố hơn con 30 tuổi.</a:t>
            </a:r>
          </a:p>
          <a:p>
            <a:pPr>
              <a:spcBef>
                <a:spcPct val="50000"/>
              </a:spcBef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/>
              <a:t> 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2452688" y="1508125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? tuổi</a:t>
            </a:r>
          </a:p>
        </p:txBody>
      </p:sp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4514850" y="33385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14102" imgH="177492" progId="Equation.DSMT4">
                  <p:embed/>
                </p:oleObj>
              </mc:Choice>
              <mc:Fallback>
                <p:oleObj name="Equation" r:id="rId5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3851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685800" y="5943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787" name="Text Box 59"/>
          <p:cNvSpPr txBox="1">
            <a:spLocks noChangeArrowheads="1"/>
          </p:cNvSpPr>
          <p:nvPr/>
        </p:nvSpPr>
        <p:spPr bwMode="auto">
          <a:xfrm>
            <a:off x="-169863" y="2239963"/>
            <a:ext cx="1828801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 bố: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Tuổi con:</a:t>
            </a:r>
          </a:p>
        </p:txBody>
      </p: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4267200" y="5943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798" name="Line 70"/>
          <p:cNvSpPr>
            <a:spLocks noChangeShapeType="1"/>
          </p:cNvSpPr>
          <p:nvPr/>
        </p:nvSpPr>
        <p:spPr bwMode="auto">
          <a:xfrm>
            <a:off x="1731963" y="2373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99" name="Line 71"/>
          <p:cNvSpPr>
            <a:spLocks noChangeShapeType="1"/>
          </p:cNvSpPr>
          <p:nvPr/>
        </p:nvSpPr>
        <p:spPr bwMode="auto">
          <a:xfrm>
            <a:off x="2341563" y="23812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2" name="Line 74"/>
          <p:cNvSpPr>
            <a:spLocks noChangeShapeType="1"/>
          </p:cNvSpPr>
          <p:nvPr/>
        </p:nvSpPr>
        <p:spPr bwMode="auto">
          <a:xfrm>
            <a:off x="2919413" y="23860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3" name="Line 75"/>
          <p:cNvSpPr>
            <a:spLocks noChangeShapeType="1"/>
          </p:cNvSpPr>
          <p:nvPr/>
        </p:nvSpPr>
        <p:spPr bwMode="auto">
          <a:xfrm>
            <a:off x="4083050" y="23860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4" name="Line 76"/>
          <p:cNvSpPr>
            <a:spLocks noChangeShapeType="1"/>
          </p:cNvSpPr>
          <p:nvPr/>
        </p:nvSpPr>
        <p:spPr bwMode="auto">
          <a:xfrm>
            <a:off x="3522663" y="23971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5" name="Line 77"/>
          <p:cNvSpPr>
            <a:spLocks noChangeShapeType="1"/>
          </p:cNvSpPr>
          <p:nvPr/>
        </p:nvSpPr>
        <p:spPr bwMode="auto">
          <a:xfrm>
            <a:off x="1746250" y="2493963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12" name="Line 84"/>
          <p:cNvSpPr>
            <a:spLocks noChangeShapeType="1"/>
          </p:cNvSpPr>
          <p:nvPr/>
        </p:nvSpPr>
        <p:spPr bwMode="auto">
          <a:xfrm flipV="1">
            <a:off x="1741488" y="3068638"/>
            <a:ext cx="600075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13" name="Line 85"/>
          <p:cNvSpPr>
            <a:spLocks noChangeShapeType="1"/>
          </p:cNvSpPr>
          <p:nvPr/>
        </p:nvSpPr>
        <p:spPr bwMode="auto">
          <a:xfrm>
            <a:off x="1746250" y="2959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14" name="Line 86"/>
          <p:cNvSpPr>
            <a:spLocks noChangeShapeType="1"/>
          </p:cNvSpPr>
          <p:nvPr/>
        </p:nvSpPr>
        <p:spPr bwMode="auto">
          <a:xfrm>
            <a:off x="2330450" y="29543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25" name="AutoShape 97"/>
          <p:cNvSpPr>
            <a:spLocks/>
          </p:cNvSpPr>
          <p:nvPr/>
        </p:nvSpPr>
        <p:spPr bwMode="auto">
          <a:xfrm rot="5400000">
            <a:off x="2716213" y="911225"/>
            <a:ext cx="381000" cy="2362200"/>
          </a:xfrm>
          <a:prstGeom prst="leftBrace">
            <a:avLst>
              <a:gd name="adj1" fmla="val 51667"/>
              <a:gd name="adj2" fmla="val 51875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8" name="AutoShape 100"/>
          <p:cNvSpPr>
            <a:spLocks/>
          </p:cNvSpPr>
          <p:nvPr/>
        </p:nvSpPr>
        <p:spPr bwMode="auto">
          <a:xfrm rot="16200000" flipV="1">
            <a:off x="1839119" y="3155157"/>
            <a:ext cx="381000" cy="576262"/>
          </a:xfrm>
          <a:prstGeom prst="leftBrace">
            <a:avLst>
              <a:gd name="adj1" fmla="val 11694"/>
              <a:gd name="adj2" fmla="val 5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9" name="Line 101"/>
          <p:cNvSpPr>
            <a:spLocks noChangeShapeType="1"/>
          </p:cNvSpPr>
          <p:nvPr/>
        </p:nvSpPr>
        <p:spPr bwMode="auto">
          <a:xfrm>
            <a:off x="2341563" y="23796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0" name="Line 102"/>
          <p:cNvSpPr>
            <a:spLocks noChangeShapeType="1"/>
          </p:cNvSpPr>
          <p:nvPr/>
        </p:nvSpPr>
        <p:spPr bwMode="auto">
          <a:xfrm>
            <a:off x="2330450" y="28067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" name="AutoShape 103"/>
          <p:cNvSpPr>
            <a:spLocks/>
          </p:cNvSpPr>
          <p:nvPr/>
        </p:nvSpPr>
        <p:spPr bwMode="auto">
          <a:xfrm rot="16200000" flipV="1">
            <a:off x="2982119" y="1996282"/>
            <a:ext cx="457200" cy="1738312"/>
          </a:xfrm>
          <a:prstGeom prst="leftBrace">
            <a:avLst>
              <a:gd name="adj1" fmla="val 33321"/>
              <a:gd name="adj2" fmla="val 5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33" name="Text Box 105"/>
          <p:cNvSpPr txBox="1">
            <a:spLocks noChangeArrowheads="1"/>
          </p:cNvSpPr>
          <p:nvPr/>
        </p:nvSpPr>
        <p:spPr bwMode="auto">
          <a:xfrm>
            <a:off x="938213" y="3740150"/>
            <a:ext cx="15700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   ? tuổi</a:t>
            </a:r>
          </a:p>
        </p:txBody>
      </p:sp>
      <p:sp>
        <p:nvSpPr>
          <p:cNvPr id="73835" name="Text Box 107"/>
          <p:cNvSpPr txBox="1">
            <a:spLocks noChangeArrowheads="1"/>
          </p:cNvSpPr>
          <p:nvPr/>
        </p:nvSpPr>
        <p:spPr bwMode="auto">
          <a:xfrm>
            <a:off x="2635250" y="299561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30 tuổi</a:t>
            </a:r>
          </a:p>
        </p:txBody>
      </p:sp>
      <p:sp>
        <p:nvSpPr>
          <p:cNvPr id="73837" name="Text Box 109"/>
          <p:cNvSpPr txBox="1">
            <a:spLocks noChangeArrowheads="1"/>
          </p:cNvSpPr>
          <p:nvPr/>
        </p:nvSpPr>
        <p:spPr bwMode="auto">
          <a:xfrm>
            <a:off x="61913" y="1524000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Tóm tắt: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019800" y="1581871"/>
            <a:ext cx="14478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572000" y="2282825"/>
            <a:ext cx="4724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dirty="0"/>
              <a:t>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 sơ đồ, hiệu số phần bằng nhau là: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4 – 1 = 3 (phần)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Tuổi của con là: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30 : 3 = 10 (tuổi)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Tuổi của bố là: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10 + 30 = 40 (tuổi)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Đáp số: Con: 10 tuổi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Bố: 40 tuổi</a:t>
            </a:r>
          </a:p>
        </p:txBody>
      </p:sp>
    </p:spTree>
    <p:extLst>
      <p:ext uri="{BB962C8B-B14F-4D97-AF65-F5344CB8AC3E}">
        <p14:creationId xmlns:p14="http://schemas.microsoft.com/office/powerpoint/2010/main" val="157541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3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3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3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3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7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98" grpId="0" animBg="1"/>
      <p:bldP spid="73799" grpId="0" animBg="1"/>
      <p:bldP spid="73802" grpId="0" animBg="1"/>
      <p:bldP spid="73803" grpId="0" animBg="1"/>
      <p:bldP spid="73804" grpId="0" animBg="1"/>
      <p:bldP spid="73805" grpId="0" animBg="1"/>
      <p:bldP spid="73812" grpId="0" animBg="1"/>
      <p:bldP spid="73813" grpId="0" animBg="1"/>
      <p:bldP spid="73814" grpId="0" animBg="1"/>
      <p:bldP spid="73825" grpId="0" animBg="1"/>
      <p:bldP spid="73828" grpId="0" animBg="1"/>
      <p:bldP spid="73829" grpId="0" animBg="1"/>
      <p:bldP spid="73830" grpId="0" animBg="1"/>
      <p:bldP spid="73831" grpId="0" animBg="1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198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        </a:t>
            </a:r>
            <a:endParaRPr lang="en-US"/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2452688" y="1508125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? tuổi</a:t>
            </a:r>
          </a:p>
        </p:txBody>
      </p:sp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4514850" y="33385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14102" imgH="177492" progId="Equation.DSMT4">
                  <p:embed/>
                </p:oleObj>
              </mc:Choice>
              <mc:Fallback>
                <p:oleObj name="Equation" r:id="rId5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3851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685800" y="5943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787" name="Text Box 59"/>
          <p:cNvSpPr txBox="1">
            <a:spLocks noChangeArrowheads="1"/>
          </p:cNvSpPr>
          <p:nvPr/>
        </p:nvSpPr>
        <p:spPr bwMode="auto">
          <a:xfrm>
            <a:off x="-169863" y="2239963"/>
            <a:ext cx="1828801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 bố: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Tuổi con:</a:t>
            </a:r>
          </a:p>
        </p:txBody>
      </p: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4267200" y="5943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798" name="Line 70"/>
          <p:cNvSpPr>
            <a:spLocks noChangeShapeType="1"/>
          </p:cNvSpPr>
          <p:nvPr/>
        </p:nvSpPr>
        <p:spPr bwMode="auto">
          <a:xfrm>
            <a:off x="1731963" y="2373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99" name="Line 71"/>
          <p:cNvSpPr>
            <a:spLocks noChangeShapeType="1"/>
          </p:cNvSpPr>
          <p:nvPr/>
        </p:nvSpPr>
        <p:spPr bwMode="auto">
          <a:xfrm>
            <a:off x="2341563" y="23812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2" name="Line 74"/>
          <p:cNvSpPr>
            <a:spLocks noChangeShapeType="1"/>
          </p:cNvSpPr>
          <p:nvPr/>
        </p:nvSpPr>
        <p:spPr bwMode="auto">
          <a:xfrm>
            <a:off x="2919413" y="23860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3" name="Line 75"/>
          <p:cNvSpPr>
            <a:spLocks noChangeShapeType="1"/>
          </p:cNvSpPr>
          <p:nvPr/>
        </p:nvSpPr>
        <p:spPr bwMode="auto">
          <a:xfrm>
            <a:off x="4083050" y="23860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4" name="Line 76"/>
          <p:cNvSpPr>
            <a:spLocks noChangeShapeType="1"/>
          </p:cNvSpPr>
          <p:nvPr/>
        </p:nvSpPr>
        <p:spPr bwMode="auto">
          <a:xfrm>
            <a:off x="3522663" y="23971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05" name="Line 77"/>
          <p:cNvSpPr>
            <a:spLocks noChangeShapeType="1"/>
          </p:cNvSpPr>
          <p:nvPr/>
        </p:nvSpPr>
        <p:spPr bwMode="auto">
          <a:xfrm>
            <a:off x="1746250" y="2493963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12" name="Line 84"/>
          <p:cNvSpPr>
            <a:spLocks noChangeShapeType="1"/>
          </p:cNvSpPr>
          <p:nvPr/>
        </p:nvSpPr>
        <p:spPr bwMode="auto">
          <a:xfrm flipV="1">
            <a:off x="1741488" y="3068638"/>
            <a:ext cx="600075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13" name="Line 85"/>
          <p:cNvSpPr>
            <a:spLocks noChangeShapeType="1"/>
          </p:cNvSpPr>
          <p:nvPr/>
        </p:nvSpPr>
        <p:spPr bwMode="auto">
          <a:xfrm>
            <a:off x="1746250" y="2959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14" name="Line 86"/>
          <p:cNvSpPr>
            <a:spLocks noChangeShapeType="1"/>
          </p:cNvSpPr>
          <p:nvPr/>
        </p:nvSpPr>
        <p:spPr bwMode="auto">
          <a:xfrm>
            <a:off x="2330450" y="29543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25" name="AutoShape 97"/>
          <p:cNvSpPr>
            <a:spLocks/>
          </p:cNvSpPr>
          <p:nvPr/>
        </p:nvSpPr>
        <p:spPr bwMode="auto">
          <a:xfrm rot="5400000">
            <a:off x="2716213" y="911225"/>
            <a:ext cx="381000" cy="2362200"/>
          </a:xfrm>
          <a:prstGeom prst="leftBrace">
            <a:avLst>
              <a:gd name="adj1" fmla="val 51667"/>
              <a:gd name="adj2" fmla="val 51875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8" name="AutoShape 100"/>
          <p:cNvSpPr>
            <a:spLocks/>
          </p:cNvSpPr>
          <p:nvPr/>
        </p:nvSpPr>
        <p:spPr bwMode="auto">
          <a:xfrm rot="16200000" flipV="1">
            <a:off x="1839119" y="3155157"/>
            <a:ext cx="381000" cy="576262"/>
          </a:xfrm>
          <a:prstGeom prst="leftBrace">
            <a:avLst>
              <a:gd name="adj1" fmla="val 11694"/>
              <a:gd name="adj2" fmla="val 5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9" name="Line 101"/>
          <p:cNvSpPr>
            <a:spLocks noChangeShapeType="1"/>
          </p:cNvSpPr>
          <p:nvPr/>
        </p:nvSpPr>
        <p:spPr bwMode="auto">
          <a:xfrm>
            <a:off x="2341563" y="23796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0" name="Line 102"/>
          <p:cNvSpPr>
            <a:spLocks noChangeShapeType="1"/>
          </p:cNvSpPr>
          <p:nvPr/>
        </p:nvSpPr>
        <p:spPr bwMode="auto">
          <a:xfrm>
            <a:off x="2330450" y="28067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" name="AutoShape 103"/>
          <p:cNvSpPr>
            <a:spLocks/>
          </p:cNvSpPr>
          <p:nvPr/>
        </p:nvSpPr>
        <p:spPr bwMode="auto">
          <a:xfrm rot="16200000" flipV="1">
            <a:off x="2982119" y="1996282"/>
            <a:ext cx="457200" cy="1738312"/>
          </a:xfrm>
          <a:prstGeom prst="leftBrace">
            <a:avLst>
              <a:gd name="adj1" fmla="val 33321"/>
              <a:gd name="adj2" fmla="val 5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33" name="Text Box 105"/>
          <p:cNvSpPr txBox="1">
            <a:spLocks noChangeArrowheads="1"/>
          </p:cNvSpPr>
          <p:nvPr/>
        </p:nvSpPr>
        <p:spPr bwMode="auto">
          <a:xfrm>
            <a:off x="938213" y="3740150"/>
            <a:ext cx="15700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   ? tuổi</a:t>
            </a:r>
          </a:p>
        </p:txBody>
      </p:sp>
      <p:sp>
        <p:nvSpPr>
          <p:cNvPr id="73835" name="Text Box 107"/>
          <p:cNvSpPr txBox="1">
            <a:spLocks noChangeArrowheads="1"/>
          </p:cNvSpPr>
          <p:nvPr/>
        </p:nvSpPr>
        <p:spPr bwMode="auto">
          <a:xfrm>
            <a:off x="2635250" y="299561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30 tuổi</a:t>
            </a:r>
          </a:p>
        </p:txBody>
      </p:sp>
      <p:sp>
        <p:nvSpPr>
          <p:cNvPr id="73837" name="Text Box 109"/>
          <p:cNvSpPr txBox="1">
            <a:spLocks noChangeArrowheads="1"/>
          </p:cNvSpPr>
          <p:nvPr/>
        </p:nvSpPr>
        <p:spPr bwMode="auto">
          <a:xfrm>
            <a:off x="61913" y="1524000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Tóm tắt: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019800" y="1581871"/>
            <a:ext cx="14478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572000" y="2282825"/>
            <a:ext cx="4724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dirty="0"/>
              <a:t>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 sơ đồ, hiệu số phần bằng nhau là: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4 – 1 = 3 (phần)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Tuổi của con là: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30 : 3 = 10 (tuổi)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Tuổi của bố là: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10 + 30 = 40 (tuổi)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Đáp số: Con: 10 tuổi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Bố: 40 tuổi</a:t>
            </a:r>
          </a:p>
        </p:txBody>
      </p:sp>
    </p:spTree>
    <p:extLst>
      <p:ext uri="{BB962C8B-B14F-4D97-AF65-F5344CB8AC3E}">
        <p14:creationId xmlns:p14="http://schemas.microsoft.com/office/powerpoint/2010/main" val="349091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3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3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98" grpId="0" animBg="1"/>
      <p:bldP spid="73799" grpId="0" animBg="1"/>
      <p:bldP spid="73802" grpId="0" animBg="1"/>
      <p:bldP spid="73803" grpId="0" animBg="1"/>
      <p:bldP spid="73804" grpId="0" animBg="1"/>
      <p:bldP spid="73805" grpId="0" animBg="1"/>
      <p:bldP spid="73812" grpId="0" animBg="1"/>
      <p:bldP spid="73813" grpId="0" animBg="1"/>
      <p:bldP spid="73814" grpId="0" animBg="1"/>
      <p:bldP spid="73825" grpId="0" animBg="1"/>
      <p:bldP spid="73828" grpId="0" animBg="1"/>
      <p:bldP spid="73829" grpId="0" animBg="1"/>
      <p:bldP spid="73830" grpId="0" animBg="1"/>
      <p:bldP spid="73831" grpId="0" animBg="1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253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PowerPoint Presentation</vt:lpstr>
      <vt:lpstr>PowerPoint Presentation</vt:lpstr>
      <vt:lpstr>  a,                              b,                     </vt:lpstr>
      <vt:lpstr>  a,                              b,                     </vt:lpstr>
      <vt:lpstr>  a,                              d,                  </vt:lpstr>
      <vt:lpstr>  a,                              d,              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2016-10-08T14:46:04Z</dcterms:created>
  <dcterms:modified xsi:type="dcterms:W3CDTF">2016-10-12T15:31:42Z</dcterms:modified>
</cp:coreProperties>
</file>